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6" r:id="rId3"/>
    <p:sldId id="258" r:id="rId4"/>
    <p:sldId id="261" r:id="rId5"/>
    <p:sldId id="265" r:id="rId6"/>
    <p:sldId id="266" r:id="rId7"/>
    <p:sldId id="267" r:id="rId8"/>
    <p:sldId id="262" r:id="rId9"/>
    <p:sldId id="263" r:id="rId10"/>
    <p:sldId id="264" r:id="rId11"/>
    <p:sldId id="268" r:id="rId12"/>
    <p:sldId id="269" r:id="rId13"/>
    <p:sldId id="260" r:id="rId14"/>
    <p:sldId id="259" r:id="rId15"/>
    <p:sldId id="275" r:id="rId16"/>
    <p:sldId id="271" r:id="rId17"/>
    <p:sldId id="270" r:id="rId18"/>
    <p:sldId id="272" r:id="rId19"/>
    <p:sldId id="273" r:id="rId20"/>
    <p:sldId id="27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a Berger" initials="" lastIdx="17" clrIdx="0"/>
  <p:cmAuthor id="1" name="Mabel Zorzano" initials="" lastIdx="1" clrIdx="1"/>
  <p:cmAuthor id="2" name="Denise Byrd"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057"/>
    <a:srgbClr val="CCFF66"/>
    <a:srgbClr val="96206D"/>
    <a:srgbClr val="951F6C"/>
    <a:srgbClr val="95206D"/>
    <a:srgbClr val="8000FF"/>
    <a:srgbClr val="FF0080"/>
    <a:srgbClr val="FFFF66"/>
    <a:srgbClr val="800080"/>
    <a:srgbClr val="FFDA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9" autoAdjust="0"/>
    <p:restoredTop sz="82022" autoAdjust="0"/>
  </p:normalViewPr>
  <p:slideViewPr>
    <p:cSldViewPr snapToGrid="0" snapToObjects="1">
      <p:cViewPr>
        <p:scale>
          <a:sx n="55" d="100"/>
          <a:sy n="55" d="100"/>
        </p:scale>
        <p:origin x="-768" y="-7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snapToGrid="0" snapToObjects="1">
      <p:cViewPr varScale="1">
        <p:scale>
          <a:sx n="75" d="100"/>
          <a:sy n="75" d="100"/>
        </p:scale>
        <p:origin x="33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145E8-8E65-A945-9722-A1F5E8CB2C81}" type="datetimeFigureOut">
              <a:rPr lang="en-US" smtClean="0"/>
              <a:t>11/1/2016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50952-CE6A-9F45-8BDE-70015E741838}" type="slidenum">
              <a:rPr lang="en-US" smtClean="0"/>
              <a:t>‹#›</a:t>
            </a:fld>
            <a:endParaRPr lang="en-US"/>
          </a:p>
        </p:txBody>
      </p:sp>
    </p:spTree>
    <p:extLst>
      <p:ext uri="{BB962C8B-B14F-4D97-AF65-F5344CB8AC3E}">
        <p14:creationId xmlns:p14="http://schemas.microsoft.com/office/powerpoint/2010/main" val="2687621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Speaker notes:</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Please personalize these slides as much as possible and feel free to add specific examples of parents being involved in your school wellness policy. For example, on this cover slide, add your school name and logo to the green box. You will see many areas on the slide and the speaker notes that have placeholder text for you to add specific information from your wellness policy. These are in bold and have brackets around them. There are also suggestions for the speaker in italics. You can remove or keep in the sample language as you see fit. It is also recommended to bring copies of the local school wellness policy for your audience.</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this presentation, we use "School Wellness Policy" to refer to the policy the district or LEA establishes for the local schools to follow. Some schools may have their own school wellness policy that is stronger than the district's. Be sure to make clear throughout the presentation if you are referring to a specific local school wellness policy or the broader District policy that is the minimum requirements at the school level.</a:t>
            </a:r>
            <a:r>
              <a:rPr lang="en-US" i="1" dirty="0">
                <a:effectLst/>
              </a:rPr>
              <a:t> </a:t>
            </a:r>
          </a:p>
          <a:p>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Hand out a copy of the local wellness policy and the parent flyer that goes with this presentation so parents have the contact information for the wellness coordinator and Web site for the policy. To make this presentation more engaging, hand out sticky notes and ask participants to write down one question or one idea that comes up during the presentation. Then they can post them to an idea board at the end of the session to review as a group.</a:t>
            </a:r>
            <a:r>
              <a:rPr lang="en-US" i="1" dirty="0">
                <a:effectLst/>
              </a:rPr>
              <a:t> </a:t>
            </a:r>
            <a:endParaRPr lang="en-US" i="1" dirty="0"/>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a:t>
            </a:fld>
            <a:endParaRPr lang="en-US"/>
          </a:p>
        </p:txBody>
      </p:sp>
    </p:spTree>
    <p:extLst>
      <p:ext uri="{BB962C8B-B14F-4D97-AF65-F5344CB8AC3E}">
        <p14:creationId xmlns:p14="http://schemas.microsoft.com/office/powerpoint/2010/main" val="200611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To continue our efforts to send consistent wellness messages, we have standards in our wellness policy on the types of food and beverages that can be provided to students.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Snacks </a:t>
            </a:r>
            <a:r>
              <a:rPr lang="en-US" sz="1200" kern="1200" dirty="0">
                <a:solidFill>
                  <a:schemeClr val="tx1"/>
                </a:solidFill>
                <a:effectLst/>
                <a:latin typeface="+mn-lt"/>
                <a:ea typeface="+mn-ea"/>
                <a:cs typeface="+mn-cs"/>
              </a:rPr>
              <a:t>are </a:t>
            </a:r>
            <a:r>
              <a:rPr lang="en-US" sz="1200" kern="1200" dirty="0" smtClean="0">
                <a:solidFill>
                  <a:schemeClr val="tx1"/>
                </a:solidFill>
                <a:effectLst/>
                <a:latin typeface="+mn-lt"/>
                <a:ea typeface="+mn-ea"/>
                <a:cs typeface="+mn-cs"/>
              </a:rPr>
              <a:t>snacks </a:t>
            </a:r>
            <a:r>
              <a:rPr lang="en-US" sz="1200" kern="1200" dirty="0">
                <a:solidFill>
                  <a:schemeClr val="tx1"/>
                </a:solidFill>
                <a:effectLst/>
                <a:latin typeface="+mn-lt"/>
                <a:ea typeface="+mn-ea"/>
                <a:cs typeface="+mn-cs"/>
              </a:rPr>
              <a:t>provided by a parent for the class, not snacks brought from home for an individual student.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wellness policy standards for classroom parties, snacks, water availability, incentives or rewards, etc.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marL="171450" lvl="0" indent="-171450" fontAlgn="base">
              <a:buFont typeface="Arial"/>
              <a:buChar char="•"/>
            </a:pPr>
            <a:r>
              <a:rPr lang="en-US" sz="1200" b="1" kern="1200" dirty="0">
                <a:solidFill>
                  <a:schemeClr val="tx1"/>
                </a:solidFill>
                <a:effectLst/>
                <a:latin typeface="+mn-lt"/>
                <a:ea typeface="+mn-ea"/>
                <a:cs typeface="+mn-cs"/>
              </a:rPr>
              <a:t>Drinking water. </a:t>
            </a:r>
            <a:r>
              <a:rPr lang="en-US" sz="1200" kern="1200" dirty="0">
                <a:solidFill>
                  <a:schemeClr val="tx1"/>
                </a:solidFill>
                <a:effectLst/>
                <a:latin typeface="+mn-lt"/>
                <a:ea typeface="+mn-ea"/>
                <a:cs typeface="+mn-cs"/>
              </a:rPr>
              <a:t>Students will be allowed to bring and carry (approved) water bottles filled with only water with them throughout the day.</a:t>
            </a:r>
          </a:p>
          <a:p>
            <a:pPr marL="171450" lvl="0" indent="-171450" fontAlgn="base">
              <a:buFont typeface="Arial"/>
              <a:buChar char="•"/>
            </a:pPr>
            <a:r>
              <a:rPr lang="en-US" sz="1200" b="1" kern="1200" dirty="0">
                <a:solidFill>
                  <a:schemeClr val="tx1"/>
                </a:solidFill>
                <a:effectLst/>
                <a:latin typeface="+mn-lt"/>
                <a:ea typeface="+mn-ea"/>
                <a:cs typeface="+mn-cs"/>
              </a:rPr>
              <a:t>Celebrations and parties. </a:t>
            </a:r>
            <a:r>
              <a:rPr lang="en-US" sz="1200" kern="1200" dirty="0">
                <a:solidFill>
                  <a:schemeClr val="tx1"/>
                </a:solidFill>
                <a:effectLst/>
                <a:latin typeface="+mn-lt"/>
                <a:ea typeface="+mn-ea"/>
                <a:cs typeface="+mn-cs"/>
              </a:rPr>
              <a:t>The district will provide a list of healthy party ideas to parents and teachers, including non-food celebration ideas. </a:t>
            </a:r>
          </a:p>
          <a:p>
            <a:pPr marL="171450" lvl="0" indent="-171450" fontAlgn="base">
              <a:buFont typeface="Arial"/>
              <a:buChar char="•"/>
            </a:pPr>
            <a:r>
              <a:rPr lang="en-US" sz="1200" b="1" kern="1200" dirty="0">
                <a:solidFill>
                  <a:schemeClr val="tx1"/>
                </a:solidFill>
                <a:effectLst/>
                <a:latin typeface="+mn-lt"/>
                <a:ea typeface="+mn-ea"/>
                <a:cs typeface="+mn-cs"/>
              </a:rPr>
              <a:t>Classroom snacks brought by parents. </a:t>
            </a:r>
            <a:r>
              <a:rPr lang="en-US" sz="1200" kern="1200" dirty="0">
                <a:solidFill>
                  <a:schemeClr val="tx1"/>
                </a:solidFill>
                <a:effectLst/>
                <a:latin typeface="+mn-lt"/>
                <a:ea typeface="+mn-ea"/>
                <a:cs typeface="+mn-cs"/>
              </a:rPr>
              <a:t>The district will provide to parents a list of foods and beverages that meet the Smart Snacks nutrition standards.</a:t>
            </a:r>
          </a:p>
          <a:p>
            <a:pPr marL="171450" lvl="0" indent="-171450" fontAlgn="base">
              <a:buFont typeface="Arial"/>
              <a:buChar char="•"/>
            </a:pPr>
            <a:r>
              <a:rPr lang="en-US" sz="1200" b="1" kern="1200" dirty="0">
                <a:solidFill>
                  <a:schemeClr val="tx1"/>
                </a:solidFill>
                <a:effectLst/>
                <a:latin typeface="+mn-lt"/>
                <a:ea typeface="+mn-ea"/>
                <a:cs typeface="+mn-cs"/>
              </a:rPr>
              <a:t>Rewards and incentives. </a:t>
            </a:r>
            <a:r>
              <a:rPr lang="en-US" sz="1200" kern="1200" dirty="0">
                <a:solidFill>
                  <a:schemeClr val="tx1"/>
                </a:solidFill>
                <a:effectLst/>
                <a:latin typeface="+mn-lt"/>
                <a:ea typeface="+mn-ea"/>
                <a:cs typeface="+mn-cs"/>
              </a:rPr>
              <a:t>The district will provide teachers and other relevant school staff a list of alternative ways to reward children. Foods and beverages will not be used as a reward, or withheld as punishment for any reason, such as for performance or behavior.</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10</a:t>
            </a:fld>
            <a:endParaRPr lang="en-US"/>
          </a:p>
        </p:txBody>
      </p:sp>
    </p:spTree>
    <p:extLst>
      <p:ext uri="{BB962C8B-B14F-4D97-AF65-F5344CB8AC3E}">
        <p14:creationId xmlns:p14="http://schemas.microsoft.com/office/powerpoint/2010/main" val="2921447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Now, let’s talk about food and beverage marketing. Where have you seen advertising in your school?</a:t>
            </a:r>
          </a:p>
          <a:p>
            <a:pPr lvl="0" fontAlgn="base"/>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Speaker Notes: Review possible locations based on the responses from parents such as athletic field score boards, menu boards in the cafeteria, coolers, or the front of vending machines.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Food and beverage marketing is prevalent in schools across the country, and the majority of foods and beverages marketed to children are low in nutritional value and high in fat and sodium.  Many of the foods and beverages that are heavily marketed to children contribute to poor diet quality, high calorie intake, and excess weight gain.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Since we are making great strides in implementing our current wellness policy and promoting health, it is important that we think about the types of messaging and images that are seen around the school to help support those accomplishments.</a:t>
            </a:r>
          </a:p>
          <a:p>
            <a:pPr lvl="0" fontAlgn="base"/>
            <a:endParaRPr lang="en-US" sz="1200" b="1"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[feel free to insert specifics from your wellness policy]</a:t>
            </a:r>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marketing and advertising must be of products that meet the Smart Snacks standards.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Let’s work together to ensure that advertising on our school campus is consistent with our wellness policy and a school-wide culture of wellness. If you see advertising of items you believe might not meet the Smart Snacks standards, please contact school food service or our wellness coordinator </a:t>
            </a:r>
            <a:r>
              <a:rPr lang="en-US" sz="1200" b="1" kern="1200" dirty="0">
                <a:solidFill>
                  <a:schemeClr val="tx1"/>
                </a:solidFill>
                <a:effectLst/>
                <a:latin typeface="+mn-lt"/>
                <a:ea typeface="+mn-ea"/>
                <a:cs typeface="+mn-cs"/>
              </a:rPr>
              <a:t>[insert contact name]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The Federal requirements do not apply to marketing that occurs at events </a:t>
            </a:r>
            <a:r>
              <a:rPr lang="en-US" sz="1200" i="0" kern="1200" dirty="0">
                <a:solidFill>
                  <a:schemeClr val="tx1"/>
                </a:solidFill>
                <a:effectLst/>
                <a:latin typeface="+mn-lt"/>
                <a:ea typeface="+mn-ea"/>
                <a:cs typeface="+mn-cs"/>
              </a:rPr>
              <a:t>outside</a:t>
            </a:r>
            <a:r>
              <a:rPr lang="en-US" sz="1200" i="1" kern="1200" dirty="0">
                <a:solidFill>
                  <a:schemeClr val="tx1"/>
                </a:solidFill>
                <a:effectLst/>
                <a:latin typeface="+mn-lt"/>
                <a:ea typeface="+mn-ea"/>
                <a:cs typeface="+mn-cs"/>
              </a:rPr>
              <a:t> of school hours (midnight the night before until 30 minutes after the end of the school day),</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such as afterschool sporting or other events, although districts are encouraged to extend to afterschool events.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11</a:t>
            </a:fld>
            <a:endParaRPr lang="en-US"/>
          </a:p>
        </p:txBody>
      </p:sp>
    </p:spTree>
    <p:extLst>
      <p:ext uri="{BB962C8B-B14F-4D97-AF65-F5344CB8AC3E}">
        <p14:creationId xmlns:p14="http://schemas.microsoft.com/office/powerpoint/2010/main" val="2661773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School wellness can be promoted in a variety of ways, and I know we can work together and be champions in those areas.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 wellness policy language on other school based activities. Delete from the examples list below and the slide as appropriate]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a:t>
            </a:r>
            <a:r>
              <a:rPr lang="en-US" sz="120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xamples include:</a:t>
            </a:r>
          </a:p>
          <a:p>
            <a:pPr marL="171450" lvl="0" indent="-171450" fontAlgn="base">
              <a:buFont typeface="Arial"/>
              <a:buChar char="•"/>
            </a:pPr>
            <a:r>
              <a:rPr lang="en-US" sz="1200" kern="1200" dirty="0">
                <a:solidFill>
                  <a:schemeClr val="tx1"/>
                </a:solidFill>
                <a:effectLst/>
                <a:latin typeface="+mn-lt"/>
                <a:ea typeface="+mn-ea"/>
                <a:cs typeface="+mn-cs"/>
              </a:rPr>
              <a:t>Maintain a school garden</a:t>
            </a:r>
          </a:p>
          <a:p>
            <a:pPr marL="171450" lvl="0" indent="-171450" fontAlgn="base">
              <a:buFont typeface="Arial"/>
              <a:buChar char="•"/>
            </a:pPr>
            <a:r>
              <a:rPr lang="en-US" sz="1200" kern="1200" dirty="0">
                <a:solidFill>
                  <a:schemeClr val="tx1"/>
                </a:solidFill>
                <a:effectLst/>
                <a:latin typeface="+mn-lt"/>
                <a:ea typeface="+mn-ea"/>
                <a:cs typeface="+mn-cs"/>
              </a:rPr>
              <a:t>Support a Farm to School program</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Help plan an annual health fair and other wellness events or host a run or walk like a school 5K or a fit family Friday</a:t>
            </a:r>
          </a:p>
          <a:p>
            <a:pPr marL="0" indent="0">
              <a:buFont typeface="Arial"/>
              <a:buNone/>
            </a:pPr>
            <a:endParaRPr lang="en-US" sz="1200" kern="1200" dirty="0">
              <a:solidFill>
                <a:schemeClr val="tx1"/>
              </a:solidFill>
              <a:effectLst/>
              <a:latin typeface="+mn-lt"/>
              <a:ea typeface="+mn-ea"/>
              <a:cs typeface="+mn-cs"/>
            </a:endParaRPr>
          </a:p>
          <a:p>
            <a:pPr marL="0" indent="0">
              <a:buFont typeface="Arial"/>
              <a:buNone/>
            </a:pPr>
            <a:r>
              <a:rPr lang="en-US" sz="1200" i="1" kern="1200" dirty="0">
                <a:solidFill>
                  <a:schemeClr val="tx1"/>
                </a:solidFill>
                <a:effectLst/>
                <a:latin typeface="+mn-lt"/>
                <a:ea typeface="+mn-ea"/>
                <a:cs typeface="+mn-cs"/>
              </a:rPr>
              <a:t>Speaker Notes: Can ask the audience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Which of these areas excite you? Or do you have ideas for other ways we can promote nutrition and physical activity in our schools? Please jot them down on a sticky note to put on our “idea board” or let’s talk afterwards about your thoughts.”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12</a:t>
            </a:fld>
            <a:endParaRPr lang="en-US"/>
          </a:p>
        </p:txBody>
      </p:sp>
    </p:spTree>
    <p:extLst>
      <p:ext uri="{BB962C8B-B14F-4D97-AF65-F5344CB8AC3E}">
        <p14:creationId xmlns:p14="http://schemas.microsoft.com/office/powerpoint/2010/main" val="209502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It takes an entire school community to build a culture of wellness. To have a robust wellness policy that reflects our student population and strengths, we need as many parents as possible.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committee helps update what is included in our policy and discuss new goals. We also share ideas on what schools are doing around the different topics included in our wellness policy like fundraising and health fairs.</a:t>
            </a:r>
          </a:p>
          <a:p>
            <a:pPr lvl="0" fontAlgn="base"/>
            <a:endParaRPr lang="en-US" sz="1200" b="1"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[take out if you don’t have a school and District wellness committee] </a:t>
            </a:r>
            <a:r>
              <a:rPr lang="en-US" sz="1200" kern="1200" dirty="0">
                <a:solidFill>
                  <a:schemeClr val="tx1"/>
                </a:solidFill>
                <a:effectLst/>
                <a:latin typeface="+mn-lt"/>
                <a:ea typeface="+mn-ea"/>
                <a:cs typeface="+mn-cs"/>
              </a:rPr>
              <a:t>We have committees at both the district level and at the school level. </a:t>
            </a:r>
          </a:p>
          <a:p>
            <a:pPr lvl="0" fontAlgn="base"/>
            <a:endParaRPr lang="en-US" sz="1200" b="0"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[Insert details for your next committee meeting or your ongoing meeting schedule (i.e., first Thursday every other month). Remember to include the location.]</a:t>
            </a:r>
            <a:r>
              <a:rPr lang="en-US" sz="1200" kern="1200" dirty="0">
                <a:solidFill>
                  <a:schemeClr val="tx1"/>
                </a:solidFill>
                <a:effectLst/>
                <a:latin typeface="+mn-lt"/>
                <a:ea typeface="+mn-ea"/>
                <a:cs typeface="+mn-cs"/>
              </a:rPr>
              <a:t> You can contact </a:t>
            </a:r>
            <a:r>
              <a:rPr lang="en-US" sz="1200" b="1" kern="1200" dirty="0">
                <a:solidFill>
                  <a:schemeClr val="tx1"/>
                </a:solidFill>
                <a:effectLst/>
                <a:latin typeface="+mn-lt"/>
                <a:ea typeface="+mn-ea"/>
                <a:cs typeface="+mn-cs"/>
              </a:rPr>
              <a:t>[insert district name]’s </a:t>
            </a:r>
            <a:r>
              <a:rPr lang="en-US" sz="1200" kern="1200" dirty="0">
                <a:solidFill>
                  <a:schemeClr val="tx1"/>
                </a:solidFill>
                <a:effectLst/>
                <a:latin typeface="+mn-lt"/>
                <a:ea typeface="+mn-ea"/>
                <a:cs typeface="+mn-cs"/>
              </a:rPr>
              <a:t>wellness coordinator for more details.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YOU can make a difference. YOU can help us build a culture where students are supported to make healthy choices and be better learners. The committee is open to all -- come join us and make a difference!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There are lots of other ways to contribute other than joining the committee, which we will go over shortly.</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13</a:t>
            </a:fld>
            <a:endParaRPr lang="en-US"/>
          </a:p>
        </p:txBody>
      </p:sp>
    </p:spTree>
    <p:extLst>
      <p:ext uri="{BB962C8B-B14F-4D97-AF65-F5344CB8AC3E}">
        <p14:creationId xmlns:p14="http://schemas.microsoft.com/office/powerpoint/2010/main" val="129478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There are lots of people that have a hand in supporting our students’ health including Physical Education teachers, school foodservice staff, parents, students, school health professional such as school nurses, school board members, school administrators such as principals, public health nutrition professionals such as SNAP-ED coordinators, and the general public. School health professionals may also include health educators and social services staff such as school counselors.  As another example, the general public may include a local dietitian, physician, dentist, or not- for-profit volunteer.  </a:t>
            </a:r>
          </a:p>
          <a:p>
            <a:pPr marL="171450" indent="-171450">
              <a:buFont typeface="Arial"/>
              <a:buChar char="•"/>
            </a:pPr>
            <a:r>
              <a:rPr lang="en-US" sz="1200" b="1" kern="1200" dirty="0">
                <a:solidFill>
                  <a:schemeClr val="tx1"/>
                </a:solidFill>
                <a:effectLst/>
                <a:latin typeface="+mn-lt"/>
                <a:ea typeface="+mn-ea"/>
                <a:cs typeface="+mn-cs"/>
              </a:rPr>
              <a:t>[insert specifics about who is involved at your particular school/district]</a:t>
            </a:r>
            <a:r>
              <a:rPr lang="en-US" sz="1200" kern="1200" dirty="0">
                <a:solidFill>
                  <a:schemeClr val="tx1"/>
                </a:solidFill>
                <a:effectLst/>
                <a:latin typeface="+mn-lt"/>
                <a:ea typeface="+mn-ea"/>
                <a:cs typeface="+mn-cs"/>
              </a:rPr>
              <a:t> I will provide more details on how to get involved, and you can refer to your handout to see where to go for more information.</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14</a:t>
            </a:fld>
            <a:endParaRPr lang="en-US"/>
          </a:p>
        </p:txBody>
      </p:sp>
    </p:spTree>
    <p:extLst>
      <p:ext uri="{BB962C8B-B14F-4D97-AF65-F5344CB8AC3E}">
        <p14:creationId xmlns:p14="http://schemas.microsoft.com/office/powerpoint/2010/main" val="364294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Tell us how we are doing. Share how your school is excelling in promoting good nutrition and physical activity or opportunities that exist for improvement, by emailing us at: </a:t>
            </a:r>
            <a:r>
              <a:rPr lang="en-US" sz="1200" b="1" kern="1200" dirty="0">
                <a:solidFill>
                  <a:schemeClr val="tx1"/>
                </a:solidFill>
                <a:effectLst/>
                <a:latin typeface="+mn-lt"/>
                <a:ea typeface="+mn-ea"/>
                <a:cs typeface="+mn-cs"/>
              </a:rPr>
              <a:t>[insert email address]</a:t>
            </a:r>
            <a:r>
              <a:rPr lang="en-US" sz="1200" kern="1200" dirty="0">
                <a:solidFill>
                  <a:schemeClr val="tx1"/>
                </a:solidFill>
                <a:effectLst/>
                <a:latin typeface="+mn-lt"/>
                <a:ea typeface="+mn-ea"/>
                <a:cs typeface="+mn-cs"/>
              </a:rPr>
              <a:t> We will work to highlight those achievements and spread the word to inspire other schools. Let’s create some friendly competition! If we aren’t meeting expectations, we want to know about it so we can make improvements.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Attend a school board meeting to advocate for more healthy changes.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Contact </a:t>
            </a:r>
            <a:r>
              <a:rPr lang="en-US" sz="1200" b="1" kern="1200" dirty="0">
                <a:solidFill>
                  <a:schemeClr val="tx1"/>
                </a:solidFill>
                <a:effectLst/>
                <a:latin typeface="+mn-lt"/>
                <a:ea typeface="+mn-ea"/>
                <a:cs typeface="+mn-cs"/>
              </a:rPr>
              <a:t>[insert parent organization leader and contact info]</a:t>
            </a:r>
            <a:r>
              <a:rPr lang="en-US" sz="1200" kern="1200" dirty="0">
                <a:solidFill>
                  <a:schemeClr val="tx1"/>
                </a:solidFill>
                <a:effectLst/>
                <a:latin typeface="+mn-lt"/>
                <a:ea typeface="+mn-ea"/>
                <a:cs typeface="+mn-cs"/>
              </a:rPr>
              <a:t> to help out with an upcoming school event that promotes healthy food choices and physical activity or team up with other parents to plan your own!</a:t>
            </a:r>
          </a:p>
          <a:p>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Be a positive role model! Show your child how to make healthy food choices and be active. </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15</a:t>
            </a:fld>
            <a:endParaRPr lang="en-US"/>
          </a:p>
        </p:txBody>
      </p:sp>
    </p:spTree>
    <p:extLst>
      <p:ext uri="{BB962C8B-B14F-4D97-AF65-F5344CB8AC3E}">
        <p14:creationId xmlns:p14="http://schemas.microsoft.com/office/powerpoint/2010/main" val="94324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wellness coordinator is your go-to person for questions about the wellness policy. They are responsible for coordinating the development of the policy, ensuring implementation and compliance with the policy, coordinating the evaluation, engaging stakeholders, and notifying the public. They are our wellness cheerleaders!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 notes on who the coordinator is, where he</a:t>
            </a:r>
            <a:r>
              <a:rPr lang="en-US" sz="1200" b="1" kern="1200" baseline="0" dirty="0">
                <a:solidFill>
                  <a:schemeClr val="tx1"/>
                </a:solidFill>
                <a:effectLst/>
                <a:latin typeface="+mn-lt"/>
                <a:ea typeface="+mn-ea"/>
                <a:cs typeface="+mn-cs"/>
              </a:rPr>
              <a:t> or she</a:t>
            </a:r>
            <a:r>
              <a:rPr lang="en-US" sz="1200" b="1" kern="1200" dirty="0">
                <a:solidFill>
                  <a:schemeClr val="tx1"/>
                </a:solidFill>
                <a:effectLst/>
                <a:latin typeface="+mn-lt"/>
                <a:ea typeface="+mn-ea"/>
                <a:cs typeface="+mn-cs"/>
              </a:rPr>
              <a:t> works, how the</a:t>
            </a:r>
            <a:r>
              <a:rPr lang="en-US" sz="1200" b="1" kern="1200" baseline="0" dirty="0">
                <a:solidFill>
                  <a:schemeClr val="tx1"/>
                </a:solidFill>
                <a:effectLst/>
                <a:latin typeface="+mn-lt"/>
                <a:ea typeface="+mn-ea"/>
                <a:cs typeface="+mn-cs"/>
              </a:rPr>
              <a:t> coordinator is</a:t>
            </a:r>
            <a:r>
              <a:rPr lang="en-US" sz="1200" b="1" kern="1200" dirty="0">
                <a:solidFill>
                  <a:schemeClr val="tx1"/>
                </a:solidFill>
                <a:effectLst/>
                <a:latin typeface="+mn-lt"/>
                <a:ea typeface="+mn-ea"/>
                <a:cs typeface="+mn-cs"/>
              </a:rPr>
              <a:t> selected, and other things the</a:t>
            </a:r>
            <a:r>
              <a:rPr lang="en-US" sz="1200" b="1" kern="1200" baseline="0" dirty="0">
                <a:solidFill>
                  <a:schemeClr val="tx1"/>
                </a:solidFill>
                <a:effectLst/>
                <a:latin typeface="+mn-lt"/>
                <a:ea typeface="+mn-ea"/>
                <a:cs typeface="+mn-cs"/>
              </a:rPr>
              <a:t> coordinator is</a:t>
            </a:r>
            <a:r>
              <a:rPr lang="en-US" sz="1200" b="1" kern="1200" dirty="0">
                <a:solidFill>
                  <a:schemeClr val="tx1"/>
                </a:solidFill>
                <a:effectLst/>
                <a:latin typeface="+mn-lt"/>
                <a:ea typeface="+mn-ea"/>
                <a:cs typeface="+mn-cs"/>
              </a:rPr>
              <a:t> involved in to help make the introduction]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For privacy purposes, LEAs/districts are not federally required to publicize an individual’s private contact information, but are encouraged to provide a means of contacting this official. A best practice is to create a general email address for wellness questions. For example, </a:t>
            </a:r>
            <a:r>
              <a:rPr lang="en-US" sz="1200" i="1" kern="1200" dirty="0" err="1">
                <a:solidFill>
                  <a:schemeClr val="tx1"/>
                </a:solidFill>
                <a:effectLst/>
                <a:latin typeface="+mn-lt"/>
                <a:ea typeface="+mn-ea"/>
                <a:cs typeface="+mn-cs"/>
              </a:rPr>
              <a:t>wellness@schoolx.org</a:t>
            </a:r>
            <a:r>
              <a:rPr lang="en-US" sz="1200" i="1" kern="1200" dirty="0">
                <a:solidFill>
                  <a:schemeClr val="tx1"/>
                </a:solidFill>
                <a:effectLst/>
                <a:latin typeface="+mn-lt"/>
                <a:ea typeface="+mn-ea"/>
                <a:cs typeface="+mn-cs"/>
              </a:rPr>
              <a:t>.</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16</a:t>
            </a:fld>
            <a:endParaRPr lang="en-US"/>
          </a:p>
        </p:txBody>
      </p:sp>
    </p:spTree>
    <p:extLst>
      <p:ext uri="{BB962C8B-B14F-4D97-AF65-F5344CB8AC3E}">
        <p14:creationId xmlns:p14="http://schemas.microsoft.com/office/powerpoint/2010/main" val="298733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full policy is available on our school’s Web site using the information on the handout and you should also have a copy. I encourage you to read through the policy as there is a lot more detail to check out than what we will cover in this presentation.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discussed earlier, I hope you will take the time to read through our current policy so you can send us your feedback on what you have seen happening in the classroom, what your children are telling you, and things you would like to see happen in the future. You can find our policy on our Web site </a:t>
            </a:r>
            <a:r>
              <a:rPr lang="en-US" sz="1200" b="1" kern="1200" dirty="0">
                <a:solidFill>
                  <a:schemeClr val="tx1"/>
                </a:solidFill>
                <a:effectLst/>
                <a:latin typeface="+mn-lt"/>
                <a:ea typeface="+mn-ea"/>
                <a:cs typeface="+mn-cs"/>
              </a:rPr>
              <a:t>[insert location]</a:t>
            </a:r>
            <a:r>
              <a:rPr lang="en-US" sz="1200" kern="1200" dirty="0">
                <a:solidFill>
                  <a:schemeClr val="tx1"/>
                </a:solidFill>
                <a:effectLst/>
                <a:latin typeface="+mn-lt"/>
                <a:ea typeface="+mn-ea"/>
                <a:cs typeface="+mn-cs"/>
              </a:rPr>
              <a:t> and you can always contact </a:t>
            </a:r>
            <a:r>
              <a:rPr lang="en-US" sz="1200" b="1" kern="1200" dirty="0">
                <a:solidFill>
                  <a:schemeClr val="tx1"/>
                </a:solidFill>
                <a:effectLst/>
                <a:latin typeface="+mn-lt"/>
                <a:ea typeface="+mn-ea"/>
                <a:cs typeface="+mn-cs"/>
              </a:rPr>
              <a:t>[insert wellness coordinator name]</a:t>
            </a:r>
            <a:r>
              <a:rPr lang="en-US" sz="1200" kern="1200" dirty="0">
                <a:solidFill>
                  <a:schemeClr val="tx1"/>
                </a:solidFill>
                <a:effectLst/>
                <a:latin typeface="+mn-lt"/>
                <a:ea typeface="+mn-ea"/>
                <a:cs typeface="+mn-cs"/>
              </a:rPr>
              <a:t> for a copy or if you have questions.</a:t>
            </a:r>
            <a:r>
              <a:rPr lang="en-US" dirty="0">
                <a:effectLst/>
              </a:rPr>
              <a:t>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 Include information about where parents that do not read/speak English can get help learning about the policy.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17</a:t>
            </a:fld>
            <a:endParaRPr lang="en-US"/>
          </a:p>
        </p:txBody>
      </p:sp>
    </p:spTree>
    <p:extLst>
      <p:ext uri="{BB962C8B-B14F-4D97-AF65-F5344CB8AC3E}">
        <p14:creationId xmlns:p14="http://schemas.microsoft.com/office/powerpoint/2010/main" val="1265452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dirty="0">
                <a:latin typeface="Verdana"/>
                <a:cs typeface="Verdana"/>
              </a:rPr>
              <a:t>How often is the wellness policy updated? </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dirty="0">
                <a:latin typeface="Verdana"/>
                <a:cs typeface="Verdana"/>
              </a:rPr>
              <a:t>Are students involved on the school wellness committee?</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Who do I contact about starting a wellness event at my school?</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18</a:t>
            </a:fld>
            <a:endParaRPr lang="en-US"/>
          </a:p>
        </p:txBody>
      </p:sp>
    </p:spTree>
    <p:extLst>
      <p:ext uri="{BB962C8B-B14F-4D97-AF65-F5344CB8AC3E}">
        <p14:creationId xmlns:p14="http://schemas.microsoft.com/office/powerpoint/2010/main" val="256303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r>
              <a:rPr lang="en-US" sz="1200" b="1" kern="1200" dirty="0">
                <a:solidFill>
                  <a:schemeClr val="tx1"/>
                </a:solidFill>
                <a:effectLst/>
                <a:latin typeface="+mn-lt"/>
                <a:ea typeface="+mn-ea"/>
                <a:cs typeface="+mn-cs"/>
              </a:rPr>
              <a:t>Answer: Yes, and go through the explanation of the approval process and timeline</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r>
              <a:rPr lang="en-US" sz="1200" b="1" kern="1200" dirty="0">
                <a:solidFill>
                  <a:schemeClr val="tx1"/>
                </a:solidFill>
                <a:effectLst/>
                <a:latin typeface="+mn-lt"/>
                <a:ea typeface="+mn-ea"/>
                <a:cs typeface="+mn-cs"/>
              </a:rPr>
              <a:t>Answer: contact School Foodservice Director and check out the </a:t>
            </a:r>
            <a:r>
              <a:rPr lang="en-US" sz="1200" b="1" i="1" kern="1200" dirty="0">
                <a:solidFill>
                  <a:schemeClr val="tx1"/>
                </a:solidFill>
                <a:effectLst/>
                <a:latin typeface="+mn-lt"/>
                <a:ea typeface="+mn-ea"/>
                <a:cs typeface="+mn-cs"/>
              </a:rPr>
              <a:t>USDA Team Nutrition Guide to Smart Snacks</a:t>
            </a:r>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dirty="0">
                <a:latin typeface="Verdana"/>
                <a:cs typeface="Verdana"/>
              </a:rPr>
              <a:t>How often is the wellness policy updated? </a:t>
            </a:r>
            <a:r>
              <a:rPr lang="en-US" sz="1200" b="1" dirty="0" err="1">
                <a:latin typeface="Verdana"/>
                <a:cs typeface="Verdana"/>
              </a:rPr>
              <a:t>Anwer</a:t>
            </a:r>
            <a:r>
              <a:rPr lang="en-US" sz="1200" b="1" dirty="0">
                <a:latin typeface="Verdana"/>
                <a:cs typeface="Verdana"/>
              </a:rPr>
              <a:t>:</a:t>
            </a:r>
            <a:r>
              <a:rPr lang="en-US" sz="1200" dirty="0">
                <a:latin typeface="Verdana"/>
                <a:cs typeface="Verdana"/>
              </a:rPr>
              <a:t> </a:t>
            </a:r>
            <a:r>
              <a:rPr lang="en-US" sz="1200" b="1" dirty="0">
                <a:solidFill>
                  <a:srgbClr val="FF6600"/>
                </a:solidFill>
                <a:latin typeface="Verdana"/>
                <a:cs typeface="Verdana"/>
              </a:rPr>
              <a:t>insert specifics on timeline and process</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Are students involved on the school wellness committee? </a:t>
            </a:r>
            <a:r>
              <a:rPr lang="en-US" sz="1200" b="1"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response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you currently have students answer yes, but if not say not yet and ask for their ideas to engage students</a:t>
            </a:r>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Who do I contact about starting a wellness event at my school? </a:t>
            </a:r>
            <a:r>
              <a:rPr lang="en-US" sz="1200" b="1" kern="1200" dirty="0">
                <a:solidFill>
                  <a:schemeClr val="tx1"/>
                </a:solidFill>
                <a:effectLst/>
                <a:latin typeface="+mn-lt"/>
                <a:ea typeface="+mn-ea"/>
                <a:cs typeface="+mn-cs"/>
              </a:rPr>
              <a:t>Answer: </a:t>
            </a:r>
            <a:r>
              <a:rPr lang="en-US" sz="1200" b="1" dirty="0">
                <a:solidFill>
                  <a:srgbClr val="FF6600"/>
                </a:solidFill>
                <a:latin typeface="Verdana"/>
                <a:cs typeface="Verdana"/>
              </a:rPr>
              <a:t>School Nutrition Director</a:t>
            </a:r>
          </a:p>
          <a:p>
            <a:pPr marL="0" marR="0" lvl="0" indent="0" algn="l" defTabSz="457200" rtl="0" eaLnBrk="1" fontAlgn="base" latinLnBrk="0" hangingPunct="1">
              <a:lnSpc>
                <a:spcPct val="100000"/>
              </a:lnSpc>
              <a:spcBef>
                <a:spcPts val="0"/>
              </a:spcBef>
              <a:spcAft>
                <a:spcPts val="0"/>
              </a:spcAft>
              <a:buClrTx/>
              <a:buSzTx/>
              <a:buFont typeface="Arial"/>
              <a:buNone/>
              <a:tabLst/>
              <a:defRPr/>
            </a:pP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Review ideas/questions from sticky notes or take questions from the audience.</a:t>
            </a:r>
            <a:r>
              <a:rPr lang="en-US" i="1" dirty="0">
                <a:effectLst/>
              </a:rPr>
              <a:t> </a:t>
            </a:r>
            <a:r>
              <a:rPr lang="en-US" sz="1200" i="1" kern="1200" dirty="0">
                <a:solidFill>
                  <a:schemeClr val="tx1"/>
                </a:solidFill>
                <a:effectLst/>
                <a:latin typeface="+mn-lt"/>
                <a:ea typeface="+mn-ea"/>
                <a:cs typeface="+mn-cs"/>
              </a:rPr>
              <a:t>Replaced with question from previous slide for consistency.</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19</a:t>
            </a:fld>
            <a:endParaRPr lang="en-US"/>
          </a:p>
        </p:txBody>
      </p:sp>
    </p:spTree>
    <p:extLst>
      <p:ext uri="{BB962C8B-B14F-4D97-AF65-F5344CB8AC3E}">
        <p14:creationId xmlns:p14="http://schemas.microsoft.com/office/powerpoint/2010/main" val="378252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Thank you for making time to come out and hear about what our school is doing to make sure </a:t>
            </a:r>
            <a:r>
              <a:rPr lang="en-US" sz="1200" b="1" kern="1200" dirty="0">
                <a:solidFill>
                  <a:schemeClr val="tx1"/>
                </a:solidFill>
                <a:effectLst/>
                <a:latin typeface="+mn-lt"/>
                <a:ea typeface="+mn-ea"/>
                <a:cs typeface="+mn-cs"/>
              </a:rPr>
              <a:t>[insert name of school/district] </a:t>
            </a:r>
            <a:r>
              <a:rPr lang="en-US" sz="1200" kern="1200" dirty="0">
                <a:solidFill>
                  <a:schemeClr val="tx1"/>
                </a:solidFill>
                <a:effectLst/>
                <a:latin typeface="+mn-lt"/>
                <a:ea typeface="+mn-ea"/>
                <a:cs typeface="+mn-cs"/>
              </a:rPr>
              <a:t>is a place kids can learn, grow, and be healthy. Healthy choices are important because they set our kids up for success.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many of you have received letters or advice right before test weeks, reminding you to make sure kids get a good breakfast on test days?</a:t>
            </a:r>
            <a:r>
              <a:rPr lang="en-US" sz="1200" kern="1200" baseline="0" dirty="0">
                <a:solidFill>
                  <a:schemeClr val="tx1"/>
                </a:solidFill>
                <a:effectLst/>
                <a:latin typeface="+mn-lt"/>
                <a:ea typeface="+mn-ea"/>
                <a:cs typeface="+mn-cs"/>
              </a:rPr>
              <a:t>  </a:t>
            </a:r>
          </a:p>
          <a:p>
            <a:pPr marL="0" lvl="0" indent="0" fontAlgn="base">
              <a:buFontTx/>
              <a:buNone/>
            </a:pPr>
            <a:r>
              <a:rPr lang="en-US" sz="1200" kern="1200" dirty="0">
                <a:solidFill>
                  <a:schemeClr val="tx1"/>
                </a:solidFill>
                <a:effectLst/>
                <a:latin typeface="+mn-lt"/>
                <a:ea typeface="+mn-ea"/>
                <a:cs typeface="+mn-cs"/>
              </a:rPr>
              <a:t>	Right, it’s important for our kids to eat and drink nutritious foods and get enough physical activity on test days—and all the days leading up to test days. It’s difficult to concentrate and</a:t>
            </a:r>
          </a:p>
          <a:p>
            <a:pPr marL="0" lvl="0" indent="0" fontAlgn="base">
              <a:buFontTx/>
              <a:buNone/>
            </a:pPr>
            <a:r>
              <a:rPr lang="en-US" sz="1200" kern="1200" dirty="0">
                <a:solidFill>
                  <a:schemeClr val="tx1"/>
                </a:solidFill>
                <a:effectLst/>
                <a:latin typeface="+mn-lt"/>
                <a:ea typeface="+mn-ea"/>
                <a:cs typeface="+mn-cs"/>
              </a:rPr>
              <a:t>	solve difficult math problems when you are hungry. </a:t>
            </a:r>
          </a:p>
          <a:p>
            <a:pPr marL="0" lvl="0" indent="0" fontAlgn="base">
              <a:buFontTx/>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Kids with healthier eating patterns and that get enough physical activity tend to have better grades, remember what was taught in class, behave better in class, and miss less school time.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At </a:t>
            </a: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we want to promote healthy habits and high academic achievement all year, not just during testing week.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And as parents, we are committed to teaching our kids to be healthy, and want our schools to support them in making healthy food choices and be physically active.</a:t>
            </a:r>
          </a:p>
          <a:p>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The bottom line is that better health = better learners, and parents have the power to help make a healthier school environment.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2</a:t>
            </a:fld>
            <a:endParaRPr lang="en-US"/>
          </a:p>
        </p:txBody>
      </p:sp>
    </p:spTree>
    <p:extLst>
      <p:ext uri="{BB962C8B-B14F-4D97-AF65-F5344CB8AC3E}">
        <p14:creationId xmlns:p14="http://schemas.microsoft.com/office/powerpoint/2010/main" val="2741098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work together to implement our local school wellness policy to make sure our kids are fit, healthy and ready to learn.</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20</a:t>
            </a:fld>
            <a:endParaRPr lang="en-US"/>
          </a:p>
        </p:txBody>
      </p:sp>
    </p:spTree>
    <p:extLst>
      <p:ext uri="{BB962C8B-B14F-4D97-AF65-F5344CB8AC3E}">
        <p14:creationId xmlns:p14="http://schemas.microsoft.com/office/powerpoint/2010/main" val="39654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has a local wellness policy that is helping us create a school that supports learning and healthy choices. </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This wellness policy is a plan and common understanding of how our school is helping the healthy choice be the easy choice at school. The wellness policy is updated periodically and parents, school staff, and the community all take part in creating it to ensure that everyone’s voice is heard.</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We want to make sure parents feel welcome and empowered to participate in shaping our wellness policy. Consider this presentation as the first of many invitations to give feedback and join us in the ways that make sense for you and your family.</a:t>
            </a:r>
            <a:endParaRPr lang="en-US" sz="14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Our wellness policy at </a:t>
            </a: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talks about:</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Feel free 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3-5 highlights of your wellness policy and/or edit the examples below to fit your policy</a:t>
            </a:r>
            <a:r>
              <a:rPr lang="en-US" sz="1200"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Examples: </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Goals for nutrition education and promotion, physical activity, and other wellness activities (such as school gardens and walk/bike to school).</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Nutrition requirements for all foods sold at school, including snacks and at school meals.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Nutrition guidelines for foods that are not sold, but may be offered to kids (such as at classroom parties or as rewards).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Guidelines for what types of food advertising our kids may see at school. </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Information about how we will measure how well we implement this policy, notify everyone about our progress, and who people should contact for more information about the policy.</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50952-CE6A-9F45-8BDE-70015E741838}" type="slidenum">
              <a:rPr lang="en-US" smtClean="0"/>
              <a:t>3</a:t>
            </a:fld>
            <a:endParaRPr lang="en-US"/>
          </a:p>
        </p:txBody>
      </p:sp>
    </p:spTree>
    <p:extLst>
      <p:ext uri="{BB962C8B-B14F-4D97-AF65-F5344CB8AC3E}">
        <p14:creationId xmlns:p14="http://schemas.microsoft.com/office/powerpoint/2010/main" val="284586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talk a little more about what is in our wellness policy. The full policy is available on our school’s Web site using the information on the handout and you should also have a copy. I encourage you to read through the policy as there is a lot more detail to check out than what we will cover in this presentation.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 Include information about where parents that do not read/speak English can get help learning about the policy.</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4</a:t>
            </a:fld>
            <a:endParaRPr lang="en-US"/>
          </a:p>
        </p:txBody>
      </p:sp>
    </p:spTree>
    <p:extLst>
      <p:ext uri="{BB962C8B-B14F-4D97-AF65-F5344CB8AC3E}">
        <p14:creationId xmlns:p14="http://schemas.microsoft.com/office/powerpoint/2010/main" val="113048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a:buNone/>
            </a:pPr>
            <a:r>
              <a:rPr lang="en-US" sz="1200" kern="1200" dirty="0">
                <a:solidFill>
                  <a:schemeClr val="tx1"/>
                </a:solidFill>
                <a:effectLst/>
                <a:latin typeface="+mn-lt"/>
                <a:ea typeface="+mn-ea"/>
                <a:cs typeface="+mn-cs"/>
              </a:rPr>
              <a:t>So let’s go through the different components of a wellness policy and how they work for our school, starting with nutrition education. Nutrition education reinforces the healthy habits you are trying to instill at home.</a:t>
            </a:r>
            <a:r>
              <a:rPr lang="en-US" dirty="0">
                <a:effectLst/>
              </a:rPr>
              <a:t>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Nutrition education gives students the knowledge, skills, and confidence they need to make lifelong healthy eating choices. </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[Insert specifics from your wellness policy or edit the examples below]</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Nutrition education comes in different forms:</a:t>
            </a:r>
            <a:endParaRPr lang="en-US" sz="1400" kern="1200" dirty="0">
              <a:solidFill>
                <a:schemeClr val="tx1"/>
              </a:solidFill>
              <a:effectLst/>
              <a:latin typeface="+mn-lt"/>
              <a:ea typeface="+mn-ea"/>
              <a:cs typeface="+mn-cs"/>
            </a:endParaRPr>
          </a:p>
          <a:p>
            <a:pPr lvl="1" fontAlgn="base"/>
            <a:endParaRPr lang="en-US" sz="12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Part of a health class</a:t>
            </a:r>
          </a:p>
          <a:p>
            <a:pPr marL="628650" lvl="1" indent="-171450" fontAlgn="base">
              <a:buFont typeface="Arial"/>
              <a:buChar char="•"/>
            </a:pPr>
            <a:r>
              <a:rPr lang="en-US" sz="1200" kern="1200" dirty="0">
                <a:solidFill>
                  <a:schemeClr val="tx1"/>
                </a:solidFill>
                <a:effectLst/>
                <a:latin typeface="+mn-lt"/>
                <a:ea typeface="+mn-ea"/>
                <a:cs typeface="+mn-cs"/>
              </a:rPr>
              <a:t>Part of core subjects like science, math, and English Language Arts</a:t>
            </a:r>
          </a:p>
          <a:p>
            <a:pPr marL="457200" lvl="1" indent="0" fontAlgn="base">
              <a:buFont typeface="Arial"/>
              <a:buNone/>
            </a:pPr>
            <a:endParaRPr lang="en-US" sz="1400" kern="1200" dirty="0">
              <a:solidFill>
                <a:schemeClr val="tx1"/>
              </a:solidFill>
              <a:effectLst/>
              <a:latin typeface="+mn-lt"/>
              <a:ea typeface="+mn-ea"/>
              <a:cs typeface="+mn-cs"/>
            </a:endParaRPr>
          </a:p>
          <a:p>
            <a:pPr marL="171450" lvl="0" indent="-171450" fontAlgn="base">
              <a:buFont typeface="Arial"/>
              <a:buChar char="•"/>
            </a:pPr>
            <a:r>
              <a:rPr lang="en-US" sz="1400" b="0" kern="1200" dirty="0">
                <a:solidFill>
                  <a:schemeClr val="tx1"/>
                </a:solidFill>
                <a:effectLst/>
                <a:latin typeface="+mn-lt"/>
                <a:ea typeface="+mn-ea"/>
                <a:cs typeface="+mn-cs"/>
              </a:rPr>
              <a:t>Some</a:t>
            </a:r>
            <a:r>
              <a:rPr lang="en-US" sz="1400" b="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xamples include:</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Teaching about the 5 food groups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Learning about how much sugar is in sugar-sweetened beverages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Selecting healthy snacks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Understanding how to read food labels</a:t>
            </a:r>
          </a:p>
          <a:p>
            <a:pPr marL="171450" lvl="0" indent="-171450" fontAlgn="base">
              <a:buFont typeface="Arial"/>
              <a:buChar char="•"/>
            </a:pPr>
            <a:endParaRPr lang="en-US" sz="1200" kern="1200" dirty="0">
              <a:solidFill>
                <a:schemeClr val="tx1"/>
              </a:solidFill>
              <a:effectLst/>
              <a:latin typeface="+mn-lt"/>
              <a:ea typeface="+mn-ea"/>
              <a:cs typeface="+mn-cs"/>
            </a:endParaRPr>
          </a:p>
          <a:p>
            <a:pPr marL="0" lvl="0" indent="0" fontAlgn="base">
              <a:buFont typeface="Arial"/>
              <a:buNone/>
            </a:pPr>
            <a:r>
              <a:rPr lang="en-US" sz="1200" kern="1200" dirty="0">
                <a:solidFill>
                  <a:schemeClr val="tx1"/>
                </a:solidFill>
                <a:effectLst/>
                <a:latin typeface="+mn-lt"/>
                <a:ea typeface="+mn-ea"/>
                <a:cs typeface="+mn-cs"/>
              </a:rPr>
              <a:t>As a parent, you can help by asking your child what they learned about nutrition and reinforce the information at home. You can also volunteer to help with nutrition education activities in the classroom or at our school garden. </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can highlight some of the USDA Team Nutrition curricula used in the classroom, when applicable, like Serving up </a:t>
            </a:r>
            <a:r>
              <a:rPr lang="en-US" sz="1200" i="1" kern="1200" dirty="0" err="1">
                <a:solidFill>
                  <a:schemeClr val="tx1"/>
                </a:solidFill>
                <a:effectLst/>
                <a:latin typeface="+mn-lt"/>
                <a:ea typeface="+mn-ea"/>
                <a:cs typeface="+mn-cs"/>
              </a:rPr>
              <a:t>MyPlate</a:t>
            </a:r>
            <a:r>
              <a:rPr lang="en-US" sz="1200" i="1" kern="1200" dirty="0">
                <a:solidFill>
                  <a:schemeClr val="tx1"/>
                </a:solidFill>
                <a:effectLst/>
                <a:latin typeface="+mn-lt"/>
                <a:ea typeface="+mn-ea"/>
                <a:cs typeface="+mn-cs"/>
              </a:rPr>
              <a:t> and the Great Garden Detective Adventure to let parents know about the awesome materials you are using. You can mention how the materials are tested and meet educational standards.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5</a:t>
            </a:fld>
            <a:endParaRPr lang="en-US"/>
          </a:p>
        </p:txBody>
      </p:sp>
    </p:spTree>
    <p:extLst>
      <p:ext uri="{BB962C8B-B14F-4D97-AF65-F5344CB8AC3E}">
        <p14:creationId xmlns:p14="http://schemas.microsoft.com/office/powerpoint/2010/main" val="65911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Nutrition promotion encourages students to make healthy nutrition choices. It highlights healthy foods and the benefits of healthy eating.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marL="171450" lvl="0" indent="-171450" fontAlgn="base">
              <a:buFont typeface="Arial"/>
              <a:buChar char="•"/>
            </a:pPr>
            <a:r>
              <a:rPr lang="en-US" sz="1200" kern="1200" dirty="0">
                <a:solidFill>
                  <a:schemeClr val="tx1"/>
                </a:solidFill>
                <a:effectLst/>
                <a:latin typeface="+mn-lt"/>
                <a:ea typeface="+mn-ea"/>
                <a:cs typeface="+mn-cs"/>
              </a:rPr>
              <a:t>We will provide contests, surveys, food demonstrations and taste-testing, voting for school meal recipe names to involve students and promote nutrition messages.</a:t>
            </a:r>
          </a:p>
          <a:p>
            <a:pPr marL="171450" lvl="0" indent="-171450" fontAlgn="base">
              <a:buFont typeface="Arial"/>
              <a:buChar char="•"/>
            </a:pPr>
            <a:r>
              <a:rPr lang="en-US" sz="1200" kern="1200" dirty="0">
                <a:solidFill>
                  <a:schemeClr val="tx1"/>
                </a:solidFill>
                <a:effectLst/>
                <a:latin typeface="+mn-lt"/>
                <a:ea typeface="+mn-ea"/>
                <a:cs typeface="+mn-cs"/>
              </a:rPr>
              <a:t>We will provide information for families that help give them the tools they need to choose healthful foods in a way that works for them through back-pack mail and at school events.</a:t>
            </a:r>
          </a:p>
          <a:p>
            <a:pPr marL="171450" lvl="0" indent="-171450" fontAlgn="base">
              <a:buFont typeface="Arial"/>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Parents can help by:</a:t>
            </a:r>
          </a:p>
          <a:p>
            <a:pPr marL="171450" lvl="0" indent="-171450">
              <a:buFont typeface="Arial"/>
              <a:buChar char="•"/>
            </a:pPr>
            <a:r>
              <a:rPr lang="en-US" sz="1200" kern="1200" dirty="0">
                <a:solidFill>
                  <a:schemeClr val="tx1"/>
                </a:solidFill>
                <a:effectLst/>
                <a:latin typeface="+mn-lt"/>
                <a:ea typeface="+mn-ea"/>
                <a:cs typeface="+mn-cs"/>
              </a:rPr>
              <a:t>Volunteering to help with school-wide nutrition events or to help out in the school cafeteria during meals.  </a:t>
            </a:r>
          </a:p>
          <a:p>
            <a:pPr marL="171450" lvl="0" indent="-171450">
              <a:buFont typeface="Arial"/>
              <a:buChar char="•"/>
            </a:pPr>
            <a:r>
              <a:rPr lang="en-US" sz="1200" kern="1200" dirty="0">
                <a:solidFill>
                  <a:schemeClr val="tx1"/>
                </a:solidFill>
                <a:effectLst/>
                <a:latin typeface="+mn-lt"/>
                <a:ea typeface="+mn-ea"/>
                <a:cs typeface="+mn-cs"/>
              </a:rPr>
              <a:t>Talk with your kids about fruit and veggie options on the school lunch menu.</a:t>
            </a:r>
            <a:r>
              <a:rPr lang="en-US" sz="1200" kern="1200" baseline="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Coordinating a contest to name new healthy menu items at breakfast or lunch.</a:t>
            </a:r>
            <a:r>
              <a:rPr lang="en-US" sz="1200" kern="1200" baseline="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Helping to plan a healthy cooking competition</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ask the audience for ideas! What activities have you seen or been involved with that seemed to work well?</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6</a:t>
            </a:fld>
            <a:endParaRPr lang="en-US"/>
          </a:p>
        </p:txBody>
      </p:sp>
    </p:spTree>
    <p:extLst>
      <p:ext uri="{BB962C8B-B14F-4D97-AF65-F5344CB8AC3E}">
        <p14:creationId xmlns:p14="http://schemas.microsoft.com/office/powerpoint/2010/main" val="220640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Students who are physically active tend to have better grades, school attendance, and classroom behaviors. So we need to support keeping our kids physically active while they are in school. This can be accomplished through physical education classes, recess time, brain breaks in the classroom, after-school activities like school sports, and other school events like walk to school day.</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Physical Activity Guidelines for Americans recommends 60 minutes or more of physical activity each day for children and adolescents.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To help kids reach this recommendation, we include the following goals in our policy: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elementary students in each grade will receive physical education for at least 90 minutes per week throughout the school year. Physical activity during the school day (including but not limited to recess, physical activity breaks, or physical education) will not be withheld as punishment for any reason.</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Through formal shared-use agreements, indoor and outdoor physical activity facilities will be open to students, their families, and the community outside of school hours.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Celebrate and promote annual Walk to School Day and Bike to School Day.</a:t>
            </a:r>
          </a:p>
          <a:p>
            <a:pPr marL="171450" lvl="0" indent="-171450" fontAlgn="base">
              <a:buFont typeface="Arial"/>
              <a:buChar char="•"/>
            </a:pPr>
            <a:endParaRPr lang="en-US" sz="1200" kern="1200" dirty="0">
              <a:solidFill>
                <a:schemeClr val="tx1"/>
              </a:solidFill>
              <a:effectLst/>
              <a:latin typeface="+mn-lt"/>
              <a:ea typeface="+mn-ea"/>
              <a:cs typeface="+mn-cs"/>
            </a:endParaRPr>
          </a:p>
          <a:p>
            <a:pPr marL="0" lvl="0" indent="0" fontAlgn="base">
              <a:buFont typeface="Arial"/>
              <a:buNone/>
            </a:pPr>
            <a:r>
              <a:rPr lang="en-US" sz="1200" kern="1200" dirty="0">
                <a:solidFill>
                  <a:schemeClr val="tx1"/>
                </a:solidFill>
                <a:effectLst/>
                <a:latin typeface="+mn-lt"/>
                <a:ea typeface="+mn-ea"/>
                <a:cs typeface="+mn-cs"/>
              </a:rPr>
              <a:t>Parents can share new ideas on increasing physical activity and mark their calendars for events coming up to volunteer and/or participate.</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Ask the audience about other ways they have heard of adding physical activity in the school setting or how they promote extra-curricular activities.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7</a:t>
            </a:fld>
            <a:endParaRPr lang="en-US"/>
          </a:p>
        </p:txBody>
      </p:sp>
    </p:spTree>
    <p:extLst>
      <p:ext uri="{BB962C8B-B14F-4D97-AF65-F5344CB8AC3E}">
        <p14:creationId xmlns:p14="http://schemas.microsoft.com/office/powerpoint/2010/main" val="254663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Our wellness policy supports healthy school breakfasts and lunches.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other food and drinks sold in school during the school day must also be</a:t>
            </a:r>
            <a:r>
              <a:rPr lang="en-US" sz="1200" kern="1200" baseline="0" dirty="0">
                <a:solidFill>
                  <a:schemeClr val="tx1"/>
                </a:solidFill>
                <a:effectLst/>
                <a:latin typeface="+mn-lt"/>
                <a:ea typeface="+mn-ea"/>
                <a:cs typeface="+mn-cs"/>
              </a:rPr>
              <a:t> consistent with</a:t>
            </a:r>
            <a:r>
              <a:rPr lang="en-US" sz="1200" kern="1200" dirty="0">
                <a:solidFill>
                  <a:schemeClr val="tx1"/>
                </a:solidFill>
                <a:effectLst/>
                <a:latin typeface="+mn-lt"/>
                <a:ea typeface="+mn-ea"/>
                <a:cs typeface="+mn-cs"/>
              </a:rPr>
              <a:t> the Smart Snacks standards.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These include vending machines, fundraisers, and school stores.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standards include limits on salt and sugar among other nutrients, and require grain-based snacks to use whole grains. </a:t>
            </a:r>
          </a:p>
          <a:p>
            <a:pPr lvl="0" fontAlgn="base"/>
            <a:endParaRPr lang="en-US" sz="1200" i="1"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Speaker Note: can ask the audience for a show of hands how many have heard of Smart Snacks. Ask how many parents are involved with the school store.</a:t>
            </a:r>
          </a:p>
          <a:p>
            <a:pPr lvl="0" fontAlgn="base"/>
            <a:endParaRPr lang="en-US" sz="1200" b="1"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[edit information below and on the slide if you have stricter standards in your wellness policy]</a:t>
            </a:r>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regulations standardize the nutrition requirements to make sure all kids have access to healthy snacks across the country that are consistent with the nutrition principles they learn in the classroom and promote healthy eating habits. You can always ask our foodservice director or cafeteria managers if you have a question about a product meeting the standards. </a:t>
            </a:r>
            <a:r>
              <a:rPr lang="en-US" sz="1200" b="1" kern="1200" dirty="0">
                <a:solidFill>
                  <a:schemeClr val="tx1"/>
                </a:solidFill>
                <a:effectLst/>
                <a:latin typeface="+mn-lt"/>
                <a:ea typeface="+mn-ea"/>
                <a:cs typeface="+mn-cs"/>
              </a:rPr>
              <a:t>[Insert name and/or contact information of school foodservice staff]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Speaker Notes: there is no requirement for food brought from home for individual consumption (for example, if a child brings his</a:t>
            </a:r>
            <a:r>
              <a:rPr lang="en-US" sz="1200" i="1" kern="1200" baseline="0" dirty="0">
                <a:solidFill>
                  <a:schemeClr val="tx1"/>
                </a:solidFill>
                <a:effectLst/>
                <a:latin typeface="+mn-lt"/>
                <a:ea typeface="+mn-ea"/>
                <a:cs typeface="+mn-cs"/>
              </a:rPr>
              <a:t> or her</a:t>
            </a:r>
            <a:r>
              <a:rPr lang="en-US" sz="1200" i="1" kern="1200" dirty="0">
                <a:solidFill>
                  <a:schemeClr val="tx1"/>
                </a:solidFill>
                <a:effectLst/>
                <a:latin typeface="+mn-lt"/>
                <a:ea typeface="+mn-ea"/>
                <a:cs typeface="+mn-cs"/>
              </a:rPr>
              <a:t> lunch from home and the lunch is just for the</a:t>
            </a:r>
            <a:r>
              <a:rPr lang="en-US" sz="1200" i="1" kern="1200" baseline="0" dirty="0">
                <a:solidFill>
                  <a:schemeClr val="tx1"/>
                </a:solidFill>
                <a:effectLst/>
                <a:latin typeface="+mn-lt"/>
                <a:ea typeface="+mn-ea"/>
                <a:cs typeface="+mn-cs"/>
              </a:rPr>
              <a:t> child</a:t>
            </a:r>
            <a:r>
              <a:rPr lang="en-US" sz="1200" i="1" kern="1200" dirty="0">
                <a:solidFill>
                  <a:schemeClr val="tx1"/>
                </a:solidFill>
                <a:effectLst/>
                <a:latin typeface="+mn-lt"/>
                <a:ea typeface="+mn-ea"/>
                <a:cs typeface="+mn-cs"/>
              </a:rPr>
              <a:t>). Can order and hand out the USDA </a:t>
            </a:r>
            <a:r>
              <a:rPr lang="en-US" sz="1200" i="0" kern="1200" dirty="0">
                <a:solidFill>
                  <a:schemeClr val="tx1"/>
                </a:solidFill>
                <a:effectLst/>
                <a:latin typeface="+mn-lt"/>
                <a:ea typeface="+mn-ea"/>
                <a:cs typeface="+mn-cs"/>
              </a:rPr>
              <a:t>Team Nutrition Guide to Smart Snacks </a:t>
            </a:r>
            <a:r>
              <a:rPr lang="en-US" sz="1200" i="1" kern="1200" dirty="0">
                <a:solidFill>
                  <a:schemeClr val="tx1"/>
                </a:solidFill>
                <a:effectLst/>
                <a:latin typeface="+mn-lt"/>
                <a:ea typeface="+mn-ea"/>
                <a:cs typeface="+mn-cs"/>
              </a:rPr>
              <a:t>as a tool to help parents understand the requirements.         </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8</a:t>
            </a:fld>
            <a:endParaRPr lang="en-US"/>
          </a:p>
        </p:txBody>
      </p:sp>
    </p:spTree>
    <p:extLst>
      <p:ext uri="{BB962C8B-B14F-4D97-AF65-F5344CB8AC3E}">
        <p14:creationId xmlns:p14="http://schemas.microsoft.com/office/powerpoint/2010/main" val="237676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At our school, we also try to make sure our fundraising efforts are consistent with our wellness policy. Our policy supports us in choosing fun and healthy fundraisers.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There are ways to raise money without selling food or we can choose fundraisers that encourage physical activity (like dances) or involve the sale of healthful foods like fruits or vegetables.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Speaker Note: If your State allows certain fundraiser </a:t>
            </a:r>
            <a:r>
              <a:rPr lang="en-US" sz="1200" b="1" i="1" kern="1200" dirty="0" smtClean="0">
                <a:solidFill>
                  <a:schemeClr val="tx1"/>
                </a:solidFill>
                <a:effectLst/>
                <a:latin typeface="+mn-lt"/>
                <a:ea typeface="+mn-ea"/>
                <a:cs typeface="+mn-cs"/>
              </a:rPr>
              <a:t>exemptions, </a:t>
            </a:r>
            <a:r>
              <a:rPr lang="en-US" sz="1200" b="1" i="1" kern="1200" dirty="0">
                <a:solidFill>
                  <a:schemeClr val="tx1"/>
                </a:solidFill>
                <a:effectLst/>
                <a:latin typeface="+mn-lt"/>
                <a:ea typeface="+mn-ea"/>
                <a:cs typeface="+mn-cs"/>
              </a:rPr>
              <a:t>please include that information here. </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[Feel free to 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of best practice policy language (not required):</a:t>
            </a:r>
          </a:p>
          <a:p>
            <a:pPr marL="171450" lvl="0" indent="-171450" fontAlgn="base">
              <a:buFont typeface="Arial"/>
              <a:buChar char="•"/>
            </a:pPr>
            <a:r>
              <a:rPr lang="en-US" sz="1200" kern="1200" dirty="0">
                <a:solidFill>
                  <a:schemeClr val="tx1"/>
                </a:solidFill>
                <a:effectLst/>
                <a:latin typeface="+mn-lt"/>
                <a:ea typeface="+mn-ea"/>
                <a:cs typeface="+mn-cs"/>
              </a:rPr>
              <a:t>The district will make available to parents and teachers a list of healthy fundraising ideas.</a:t>
            </a:r>
          </a:p>
          <a:p>
            <a:pPr marL="171450" lvl="0" indent="-171450" fontAlgn="base">
              <a:buFont typeface="Arial"/>
              <a:buChar char="•"/>
            </a:pPr>
            <a:r>
              <a:rPr lang="en-US" sz="1200" kern="1200" dirty="0">
                <a:solidFill>
                  <a:schemeClr val="tx1"/>
                </a:solidFill>
                <a:effectLst/>
                <a:latin typeface="+mn-lt"/>
                <a:ea typeface="+mn-ea"/>
                <a:cs typeface="+mn-cs"/>
              </a:rPr>
              <a:t>Fundraisers during and outside school hours will sell only non-food items or foods and beverages that meet or exceed the Smart Snacks nutrition standards.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Fundraising activities that occur during non-school hours, on weekends, or at off-campus events are not limited under the Federal policy.</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9</a:t>
            </a:fld>
            <a:endParaRPr lang="en-US"/>
          </a:p>
        </p:txBody>
      </p:sp>
    </p:spTree>
    <p:extLst>
      <p:ext uri="{BB962C8B-B14F-4D97-AF65-F5344CB8AC3E}">
        <p14:creationId xmlns:p14="http://schemas.microsoft.com/office/powerpoint/2010/main" val="137993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E7243A-818C-5A4C-B350-DEF0CAE995D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14287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91702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55858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17957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7243A-818C-5A4C-B350-DEF0CAE995D9}"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87043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7243A-818C-5A4C-B350-DEF0CAE995D9}"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2070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7243A-818C-5A4C-B350-DEF0CAE995D9}" type="datetimeFigureOut">
              <a:rPr lang="en-US" smtClean="0"/>
              <a:t>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649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7243A-818C-5A4C-B350-DEF0CAE995D9}" type="datetimeFigureOut">
              <a:rPr lang="en-US" smtClean="0"/>
              <a:t>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9965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7243A-818C-5A4C-B350-DEF0CAE995D9}" type="datetimeFigureOut">
              <a:rPr lang="en-US" smtClean="0"/>
              <a:t>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555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3128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8248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7243A-818C-5A4C-B350-DEF0CAE995D9}" type="datetimeFigureOut">
              <a:rPr lang="en-US" smtClean="0"/>
              <a:t>11/1/2016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46E75-2125-7A49-A5F1-40672220EBB5}" type="slidenum">
              <a:rPr lang="en-US" smtClean="0"/>
              <a:t>‹#›</a:t>
            </a:fld>
            <a:endParaRPr lang="en-US"/>
          </a:p>
        </p:txBody>
      </p:sp>
    </p:spTree>
    <p:extLst>
      <p:ext uri="{BB962C8B-B14F-4D97-AF65-F5344CB8AC3E}">
        <p14:creationId xmlns:p14="http://schemas.microsoft.com/office/powerpoint/2010/main" val="1320176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ackground Rectangle&#10;" title="Green Background box"/>
          <p:cNvSpPr/>
          <p:nvPr/>
        </p:nvSpPr>
        <p:spPr>
          <a:xfrm>
            <a:off x="-7471" y="5181601"/>
            <a:ext cx="9151471" cy="167640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449730" y="5573036"/>
            <a:ext cx="8229600" cy="1143000"/>
          </a:xfrm>
        </p:spPr>
        <p:txBody>
          <a:bodyPr anchor="t" anchorCtr="0">
            <a:normAutofit fontScale="90000"/>
          </a:bodyPr>
          <a:lstStyle/>
          <a:p>
            <a:r>
              <a:rPr lang="en-US" sz="7300" baseline="30000" dirty="0">
                <a:solidFill>
                  <a:schemeClr val="bg1"/>
                </a:solidFill>
                <a:latin typeface="+mn-lt"/>
                <a:ea typeface="+mn-ea"/>
                <a:cs typeface="+mn-cs"/>
              </a:rPr>
              <a:t>Our School Wellness Policy: </a:t>
            </a:r>
            <a:br>
              <a:rPr lang="en-US" sz="7300" baseline="30000" dirty="0">
                <a:solidFill>
                  <a:schemeClr val="bg1"/>
                </a:solidFill>
                <a:latin typeface="+mn-lt"/>
                <a:ea typeface="+mn-ea"/>
                <a:cs typeface="+mn-cs"/>
              </a:rPr>
            </a:br>
            <a:r>
              <a:rPr lang="en-US" sz="7300" baseline="30000" dirty="0">
                <a:solidFill>
                  <a:schemeClr val="bg1"/>
                </a:solidFill>
                <a:latin typeface="+mn-lt"/>
                <a:ea typeface="+mn-ea"/>
                <a:cs typeface="+mn-cs"/>
              </a:rPr>
              <a:t>What Parents Need To Know</a:t>
            </a:r>
            <a:r>
              <a:rPr lang="en-US" baseline="30000" dirty="0">
                <a:solidFill>
                  <a:schemeClr val="bg1"/>
                </a:solidFill>
              </a:rPr>
              <a:t/>
            </a:r>
            <a:br>
              <a:rPr lang="en-US" baseline="30000" dirty="0">
                <a:solidFill>
                  <a:schemeClr val="bg1"/>
                </a:solidFill>
              </a:rPr>
            </a:br>
            <a:endParaRPr lang="en-US" dirty="0"/>
          </a:p>
        </p:txBody>
      </p:sp>
      <p:pic>
        <p:nvPicPr>
          <p:cNvPr id="6" name="Picture 5" descr="Illustration of children in cafeterial eating healthy foods such as fruit and vegetables. Background graphic showing children playing basketball." title="Illustration for Be A School Wellness Champion"/>
          <p:cNvPicPr>
            <a:picLocks noChangeAspect="1"/>
          </p:cNvPicPr>
          <p:nvPr/>
        </p:nvPicPr>
        <p:blipFill>
          <a:blip r:embed="rId3"/>
          <a:stretch>
            <a:fillRect/>
          </a:stretch>
        </p:blipFill>
        <p:spPr>
          <a:xfrm>
            <a:off x="-641211" y="-222194"/>
            <a:ext cx="9946391" cy="5486399"/>
          </a:xfrm>
          <a:prstGeom prst="rect">
            <a:avLst/>
          </a:prstGeom>
        </p:spPr>
      </p:pic>
      <p:cxnSp>
        <p:nvCxnSpPr>
          <p:cNvPr id="16" name="Straight Connector 15" title="Line"/>
          <p:cNvCxnSpPr/>
          <p:nvPr/>
        </p:nvCxnSpPr>
        <p:spPr>
          <a:xfrm flipH="1" flipV="1">
            <a:off x="2971801" y="1723355"/>
            <a:ext cx="2571749" cy="12958"/>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18118" y="599746"/>
            <a:ext cx="2472765" cy="369332"/>
          </a:xfrm>
          <a:prstGeom prst="rect">
            <a:avLst/>
          </a:prstGeom>
          <a:noFill/>
        </p:spPr>
        <p:txBody>
          <a:bodyPr wrap="square" rtlCol="0">
            <a:spAutoFit/>
          </a:bodyPr>
          <a:lstStyle/>
          <a:p>
            <a:pPr algn="ctr"/>
            <a:r>
              <a:rPr lang="en-US" dirty="0">
                <a:solidFill>
                  <a:srgbClr val="96206D"/>
                </a:solidFill>
                <a:latin typeface="Arial"/>
                <a:cs typeface="Arial"/>
              </a:rPr>
              <a:t>Be A</a:t>
            </a:r>
          </a:p>
        </p:txBody>
      </p:sp>
      <p:sp>
        <p:nvSpPr>
          <p:cNvPr id="9" name="TextBox 8"/>
          <p:cNvSpPr txBox="1"/>
          <p:nvPr/>
        </p:nvSpPr>
        <p:spPr>
          <a:xfrm>
            <a:off x="2876176" y="961608"/>
            <a:ext cx="2756648" cy="761747"/>
          </a:xfrm>
          <a:prstGeom prst="rect">
            <a:avLst/>
          </a:prstGeom>
          <a:noFill/>
        </p:spPr>
        <p:txBody>
          <a:bodyPr wrap="square" rtlCol="0">
            <a:spAutoFit/>
          </a:bodyPr>
          <a:lstStyle/>
          <a:p>
            <a:pPr algn="ctr">
              <a:lnSpc>
                <a:spcPct val="70000"/>
              </a:lnSpc>
            </a:pPr>
            <a:r>
              <a:rPr lang="en-US" sz="3000" dirty="0">
                <a:solidFill>
                  <a:srgbClr val="95206D"/>
                </a:solidFill>
              </a:rPr>
              <a:t>School Wellness</a:t>
            </a:r>
          </a:p>
          <a:p>
            <a:pPr algn="ctr">
              <a:lnSpc>
                <a:spcPct val="70000"/>
              </a:lnSpc>
            </a:pPr>
            <a:r>
              <a:rPr lang="en-US" sz="3000" dirty="0">
                <a:solidFill>
                  <a:srgbClr val="95206D"/>
                </a:solidFill>
              </a:rPr>
              <a:t>Champion</a:t>
            </a:r>
          </a:p>
        </p:txBody>
      </p:sp>
      <p:cxnSp>
        <p:nvCxnSpPr>
          <p:cNvPr id="11" name="Straight Connector 10" title="Line"/>
          <p:cNvCxnSpPr/>
          <p:nvPr/>
        </p:nvCxnSpPr>
        <p:spPr>
          <a:xfrm flipH="1">
            <a:off x="2971801" y="784412"/>
            <a:ext cx="920004" cy="0"/>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title="Line"/>
          <p:cNvCxnSpPr/>
          <p:nvPr/>
        </p:nvCxnSpPr>
        <p:spPr>
          <a:xfrm flipH="1">
            <a:off x="4617197" y="784412"/>
            <a:ext cx="926353" cy="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1" name="TextBox 30" title="Graphic of Fresh Fruit"/>
          <p:cNvSpPr txBox="1"/>
          <p:nvPr/>
        </p:nvSpPr>
        <p:spPr>
          <a:xfrm>
            <a:off x="5854700" y="1479575"/>
            <a:ext cx="476250" cy="400110"/>
          </a:xfrm>
          <a:prstGeom prst="rect">
            <a:avLst/>
          </a:prstGeom>
          <a:noFill/>
        </p:spPr>
        <p:txBody>
          <a:bodyPr wrap="square" rtlCol="0">
            <a:spAutoFit/>
          </a:bodyPr>
          <a:lstStyle/>
          <a:p>
            <a:pPr algn="ctr"/>
            <a:r>
              <a:rPr lang="en-US" sz="1000" dirty="0"/>
              <a:t>Fresh Fruit</a:t>
            </a:r>
          </a:p>
        </p:txBody>
      </p:sp>
    </p:spTree>
    <p:extLst>
      <p:ext uri="{BB962C8B-B14F-4D97-AF65-F5344CB8AC3E}">
        <p14:creationId xmlns:p14="http://schemas.microsoft.com/office/powerpoint/2010/main" val="34302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642897"/>
            <a:ext cx="8229600" cy="1143000"/>
          </a:xfrm>
        </p:spPr>
        <p:txBody>
          <a:bodyPr>
            <a:noAutofit/>
          </a:bodyPr>
          <a:lstStyle/>
          <a:p>
            <a:pPr>
              <a:lnSpc>
                <a:spcPct val="80000"/>
              </a:lnSpc>
            </a:pPr>
            <a:r>
              <a:rPr lang="en-US" sz="6000" baseline="30000" dirty="0">
                <a:solidFill>
                  <a:schemeClr val="bg1"/>
                </a:solidFill>
              </a:rPr>
              <a:t>Food and Beverages Provided </a:t>
            </a:r>
            <a:br>
              <a:rPr lang="en-US" sz="6000" baseline="30000" dirty="0">
                <a:solidFill>
                  <a:schemeClr val="bg1"/>
                </a:solidFill>
              </a:rPr>
            </a:br>
            <a:r>
              <a:rPr lang="en-US" sz="6000" baseline="30000" dirty="0">
                <a:solidFill>
                  <a:schemeClr val="bg1"/>
                </a:solidFill>
              </a:rPr>
              <a:t>(Not Sold) to Students</a:t>
            </a:r>
            <a:br>
              <a:rPr lang="en-US" sz="6000" baseline="30000" dirty="0">
                <a:solidFill>
                  <a:schemeClr val="bg1"/>
                </a:solidFill>
              </a:rPr>
            </a:br>
            <a:endParaRPr lang="en-US" sz="6000" dirty="0"/>
          </a:p>
        </p:txBody>
      </p:sp>
      <p:sp>
        <p:nvSpPr>
          <p:cNvPr id="4" name="TextBox 3"/>
          <p:cNvSpPr txBox="1"/>
          <p:nvPr/>
        </p:nvSpPr>
        <p:spPr>
          <a:xfrm>
            <a:off x="589281" y="1590516"/>
            <a:ext cx="4171172" cy="2477601"/>
          </a:xfrm>
          <a:prstGeom prst="rect">
            <a:avLst/>
          </a:prstGeom>
          <a:noFill/>
        </p:spPr>
        <p:txBody>
          <a:bodyPr wrap="square" rtlCol="0">
            <a:spAutoFit/>
          </a:bodyPr>
          <a:lstStyle/>
          <a:p>
            <a:pPr lvl="0" fontAlgn="base">
              <a:spcAft>
                <a:spcPts val="1800"/>
              </a:spcAft>
              <a:buClr>
                <a:srgbClr val="FF6600"/>
              </a:buClr>
            </a:pPr>
            <a:r>
              <a:rPr lang="en-US" sz="1900" dirty="0">
                <a:latin typeface="Verdana"/>
                <a:cs typeface="Verdana"/>
              </a:rPr>
              <a:t>Our wellness policy includes: </a:t>
            </a:r>
          </a:p>
          <a:p>
            <a:pPr marL="342900" lvl="0" indent="-342900" fontAlgn="base">
              <a:spcAft>
                <a:spcPts val="1800"/>
              </a:spcAft>
              <a:buClr>
                <a:srgbClr val="FF6600"/>
              </a:buClr>
              <a:buSzPct val="75000"/>
              <a:buFont typeface="Wingdings" charset="2"/>
              <a:buChar char=""/>
            </a:pPr>
            <a:r>
              <a:rPr lang="en-US" sz="1900" b="1" dirty="0">
                <a:solidFill>
                  <a:srgbClr val="FF0080"/>
                </a:solidFill>
                <a:latin typeface="Verdana"/>
                <a:cs typeface="Verdana"/>
              </a:rPr>
              <a:t>[insert example]</a:t>
            </a:r>
          </a:p>
          <a:p>
            <a:pPr marL="342900" lvl="0" indent="-342900" fontAlgn="base">
              <a:spcAft>
                <a:spcPts val="1800"/>
              </a:spcAft>
              <a:buClr>
                <a:srgbClr val="FF6600"/>
              </a:buClr>
              <a:buSzPct val="75000"/>
              <a:buFont typeface="Wingdings" charset="2"/>
              <a:buChar char=""/>
            </a:pPr>
            <a:r>
              <a:rPr lang="en-US" sz="1900" b="1" dirty="0">
                <a:solidFill>
                  <a:srgbClr val="FF0080"/>
                </a:solidFill>
                <a:latin typeface="Verdana"/>
                <a:cs typeface="Verdana"/>
              </a:rPr>
              <a:t>[insert example]</a:t>
            </a:r>
          </a:p>
          <a:p>
            <a:pPr marL="342900" lvl="0" indent="-342900" fontAlgn="base">
              <a:spcAft>
                <a:spcPts val="1800"/>
              </a:spcAft>
              <a:buClr>
                <a:srgbClr val="FF6600"/>
              </a:buClr>
              <a:buSzPct val="75000"/>
              <a:buFont typeface="Wingdings" charset="2"/>
              <a:buChar char=""/>
            </a:pPr>
            <a:r>
              <a:rPr lang="en-US" sz="1900" b="1" dirty="0">
                <a:solidFill>
                  <a:srgbClr val="FF0080"/>
                </a:solidFill>
                <a:latin typeface="Verdana"/>
                <a:cs typeface="Verdana"/>
              </a:rPr>
              <a:t>[insert example]</a:t>
            </a:r>
          </a:p>
          <a:p>
            <a:pPr lvl="0" fontAlgn="base">
              <a:spcAft>
                <a:spcPts val="1800"/>
              </a:spcAft>
              <a:buClr>
                <a:srgbClr val="FF6600"/>
              </a:buClr>
              <a:buSzPct val="75000"/>
            </a:pPr>
            <a:endParaRPr lang="en-US" sz="1900" dirty="0">
              <a:latin typeface="Verdana"/>
              <a:cs typeface="Verdana"/>
            </a:endParaRPr>
          </a:p>
        </p:txBody>
      </p:sp>
      <p:sp>
        <p:nvSpPr>
          <p:cNvPr id="8" name="Rounded Rectangle 7" title="Magenta rectangle"/>
          <p:cNvSpPr/>
          <p:nvPr/>
        </p:nvSpPr>
        <p:spPr>
          <a:xfrm>
            <a:off x="323072" y="4260850"/>
            <a:ext cx="4646920" cy="2191259"/>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8945" y="4413699"/>
            <a:ext cx="4575175" cy="1938992"/>
          </a:xfrm>
          <a:prstGeom prst="rect">
            <a:avLst/>
          </a:prstGeom>
          <a:noFill/>
        </p:spPr>
        <p:txBody>
          <a:bodyPr wrap="square" rtlCol="0">
            <a:spAutoFit/>
          </a:bodyPr>
          <a:lstStyle/>
          <a:p>
            <a:pPr lvl="0" algn="ctr"/>
            <a:r>
              <a:rPr lang="en-US" sz="2400" dirty="0">
                <a:solidFill>
                  <a:srgbClr val="FFFFFF"/>
                </a:solidFill>
              </a:rPr>
              <a:t>Get involved! Help educate </a:t>
            </a:r>
            <a:br>
              <a:rPr lang="en-US" sz="2400" dirty="0">
                <a:solidFill>
                  <a:srgbClr val="FFFFFF"/>
                </a:solidFill>
              </a:rPr>
            </a:br>
            <a:r>
              <a:rPr lang="en-US" sz="2400" dirty="0">
                <a:solidFill>
                  <a:srgbClr val="FFFFFF"/>
                </a:solidFill>
              </a:rPr>
              <a:t>other parents of our policy when they volunteer to bring food to classroom celebrations or </a:t>
            </a:r>
            <a:br>
              <a:rPr lang="en-US" sz="2400" dirty="0">
                <a:solidFill>
                  <a:srgbClr val="FFFFFF"/>
                </a:solidFill>
              </a:rPr>
            </a:br>
            <a:r>
              <a:rPr lang="en-US" sz="2400" dirty="0">
                <a:solidFill>
                  <a:srgbClr val="FFFFFF"/>
                </a:solidFill>
              </a:rPr>
              <a:t>provide classroom snacks.</a:t>
            </a:r>
          </a:p>
        </p:txBody>
      </p:sp>
      <p:pic>
        <p:nvPicPr>
          <p:cNvPr id="5" name="ParentPP_slide10.eps" title="Graphic of kids at class party with healthy sna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61" y="2819400"/>
            <a:ext cx="3819790" cy="3753359"/>
          </a:xfrm>
          <a:prstGeom prst="rect">
            <a:avLst/>
          </a:prstGeom>
        </p:spPr>
      </p:pic>
    </p:spTree>
    <p:extLst>
      <p:ext uri="{BB962C8B-B14F-4D97-AF65-F5344CB8AC3E}">
        <p14:creationId xmlns:p14="http://schemas.microsoft.com/office/powerpoint/2010/main" val="2936324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457200" y="340118"/>
            <a:ext cx="8229600" cy="1143000"/>
          </a:xfrm>
        </p:spPr>
        <p:txBody>
          <a:bodyPr>
            <a:noAutofit/>
          </a:bodyPr>
          <a:lstStyle/>
          <a:p>
            <a:pPr>
              <a:lnSpc>
                <a:spcPct val="60000"/>
              </a:lnSpc>
            </a:pPr>
            <a:r>
              <a:rPr lang="en-US" sz="6000" baseline="30000" dirty="0">
                <a:solidFill>
                  <a:schemeClr val="bg1"/>
                </a:solidFill>
              </a:rPr>
              <a:t>Understanding Food and </a:t>
            </a:r>
            <a:br>
              <a:rPr lang="en-US" sz="6000" baseline="30000" dirty="0">
                <a:solidFill>
                  <a:schemeClr val="bg1"/>
                </a:solidFill>
              </a:rPr>
            </a:br>
            <a:r>
              <a:rPr lang="en-US" sz="6000" baseline="30000" dirty="0">
                <a:solidFill>
                  <a:schemeClr val="bg1"/>
                </a:solidFill>
              </a:rPr>
              <a:t>Beverage Marketing</a:t>
            </a:r>
            <a:endParaRPr lang="en-US" sz="6000" dirty="0"/>
          </a:p>
        </p:txBody>
      </p:sp>
      <p:pic>
        <p:nvPicPr>
          <p:cNvPr id="6" name="ParentPP_slide11.eps" descr="/Users/mabelzorzano/Documents/FNS_SchoolWellness/Art/ParentPP_slide11.eps" title="Graphic of drink cup with straw"/>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5317" y="1326356"/>
            <a:ext cx="1223433" cy="2752724"/>
          </a:xfrm>
          <a:prstGeom prst="rect">
            <a:avLst/>
          </a:prstGeom>
        </p:spPr>
      </p:pic>
      <p:sp>
        <p:nvSpPr>
          <p:cNvPr id="4" name="TextBox 3"/>
          <p:cNvSpPr txBox="1"/>
          <p:nvPr/>
        </p:nvSpPr>
        <p:spPr>
          <a:xfrm>
            <a:off x="2749550" y="2024062"/>
            <a:ext cx="4470400" cy="1862048"/>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Where have you seen advertising in our school?</a:t>
            </a:r>
          </a:p>
          <a:p>
            <a:pPr marL="342900" lvl="0" indent="-342900" fontAlgn="base">
              <a:spcAft>
                <a:spcPts val="1800"/>
              </a:spcAft>
              <a:buClr>
                <a:srgbClr val="FF6600"/>
              </a:buClr>
              <a:buSzPct val="75000"/>
              <a:buFont typeface="Wingdings" charset="2"/>
              <a:buChar char=""/>
            </a:pPr>
            <a:r>
              <a:rPr lang="en-US" sz="2000" dirty="0">
                <a:latin typeface="Verdana"/>
                <a:cs typeface="Verdana"/>
              </a:rPr>
              <a:t>We want images and messages in our school to support healthy choices.</a:t>
            </a:r>
          </a:p>
        </p:txBody>
      </p:sp>
      <p:sp>
        <p:nvSpPr>
          <p:cNvPr id="7" name="Rounded Rectangle 6" title="Green rectangle"/>
          <p:cNvSpPr/>
          <p:nvPr/>
        </p:nvSpPr>
        <p:spPr>
          <a:xfrm>
            <a:off x="1179737" y="4776529"/>
            <a:ext cx="6823012" cy="1516321"/>
          </a:xfrm>
          <a:prstGeom prst="round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92443" y="4921175"/>
            <a:ext cx="6197600" cy="1200328"/>
          </a:xfrm>
          <a:prstGeom prst="rect">
            <a:avLst/>
          </a:prstGeom>
          <a:noFill/>
        </p:spPr>
        <p:txBody>
          <a:bodyPr wrap="square" rtlCol="0">
            <a:spAutoFit/>
          </a:bodyPr>
          <a:lstStyle/>
          <a:p>
            <a:pPr lvl="0" algn="ctr"/>
            <a:r>
              <a:rPr lang="en-US" sz="2400" dirty="0">
                <a:solidFill>
                  <a:srgbClr val="FFFFFF"/>
                </a:solidFill>
              </a:rPr>
              <a:t>Get involved! If you see items advertised you believe do not meet the Smart Snacks standards, please contact </a:t>
            </a:r>
            <a:r>
              <a:rPr lang="en-US" sz="2400" dirty="0">
                <a:solidFill>
                  <a:schemeClr val="accent2">
                    <a:lumMod val="40000"/>
                    <a:lumOff val="60000"/>
                  </a:schemeClr>
                </a:solidFill>
              </a:rPr>
              <a:t>[insert contact name]</a:t>
            </a:r>
          </a:p>
        </p:txBody>
      </p:sp>
    </p:spTree>
    <p:extLst>
      <p:ext uri="{BB962C8B-B14F-4D97-AF65-F5344CB8AC3E}">
        <p14:creationId xmlns:p14="http://schemas.microsoft.com/office/powerpoint/2010/main" val="186647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2747"/>
            <a:ext cx="8229600" cy="1143000"/>
          </a:xfrm>
        </p:spPr>
        <p:txBody>
          <a:bodyPr>
            <a:normAutofit/>
          </a:bodyPr>
          <a:lstStyle/>
          <a:p>
            <a:r>
              <a:rPr lang="en-US" sz="4000" dirty="0">
                <a:solidFill>
                  <a:schemeClr val="bg1"/>
                </a:solidFill>
              </a:rPr>
              <a:t>Other School-Based Activities</a:t>
            </a:r>
          </a:p>
        </p:txBody>
      </p:sp>
      <p:pic>
        <p:nvPicPr>
          <p:cNvPr id="5" name="Picture 4" title="Graphic of vegetable garden with children participa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5324"/>
            <a:ext cx="9173881" cy="4326102"/>
          </a:xfrm>
          <a:prstGeom prst="rect">
            <a:avLst/>
          </a:prstGeom>
        </p:spPr>
      </p:pic>
      <p:sp>
        <p:nvSpPr>
          <p:cNvPr id="4" name="TextBox 3"/>
          <p:cNvSpPr txBox="1"/>
          <p:nvPr/>
        </p:nvSpPr>
        <p:spPr>
          <a:xfrm>
            <a:off x="348222" y="1402475"/>
            <a:ext cx="8795778" cy="2092881"/>
          </a:xfrm>
          <a:prstGeom prst="rect">
            <a:avLst/>
          </a:prstGeom>
          <a:noFill/>
        </p:spPr>
        <p:txBody>
          <a:bodyPr wrap="square" rtlCol="0">
            <a:spAutoFit/>
          </a:bodyPr>
          <a:lstStyle/>
          <a:p>
            <a:pPr lvl="0" fontAlgn="base">
              <a:spcAft>
                <a:spcPts val="1200"/>
              </a:spcAft>
              <a:buClr>
                <a:srgbClr val="FF6600"/>
              </a:buClr>
              <a:buSzPct val="75000"/>
            </a:pPr>
            <a:r>
              <a:rPr lang="en-US" sz="2000" dirty="0">
                <a:latin typeface="Verdana"/>
                <a:cs typeface="Verdana"/>
              </a:rPr>
              <a:t>Help implement our policy and promote wellness through other school-based activities, including:</a:t>
            </a:r>
          </a:p>
          <a:p>
            <a:pPr marL="347472" lvl="0" indent="-256032" fontAlgn="base">
              <a:spcAft>
                <a:spcPts val="1200"/>
              </a:spcAft>
              <a:buClr>
                <a:srgbClr val="008000"/>
              </a:buClr>
              <a:buSzPct val="75000"/>
              <a:buFont typeface="Wingdings" charset="2"/>
              <a:buChar char="§"/>
            </a:pPr>
            <a:r>
              <a:rPr lang="en-US" sz="2000" dirty="0">
                <a:latin typeface="Verdana"/>
                <a:cs typeface="Verdana"/>
              </a:rPr>
              <a:t>If you have a green thumb, help us in our school garden.</a:t>
            </a:r>
          </a:p>
          <a:p>
            <a:pPr marL="347472" lvl="0" indent="-256032" fontAlgn="base">
              <a:spcAft>
                <a:spcPts val="1200"/>
              </a:spcAft>
              <a:buClr>
                <a:srgbClr val="008000"/>
              </a:buClr>
              <a:buSzPct val="75000"/>
              <a:buFont typeface="Wingdings" charset="2"/>
              <a:buChar char="§"/>
            </a:pPr>
            <a:r>
              <a:rPr lang="en-US" sz="2000" dirty="0">
                <a:latin typeface="Verdana"/>
                <a:cs typeface="Verdana"/>
              </a:rPr>
              <a:t>Connect with a local farmer and coordinate a field trip.</a:t>
            </a:r>
          </a:p>
          <a:p>
            <a:pPr marL="347472" indent="-256032" fontAlgn="base">
              <a:spcAft>
                <a:spcPts val="1200"/>
              </a:spcAft>
              <a:buClr>
                <a:srgbClr val="008000"/>
              </a:buClr>
              <a:buSzPct val="75000"/>
              <a:buFont typeface="Wingdings" charset="2"/>
              <a:buChar char="§"/>
            </a:pPr>
            <a:r>
              <a:rPr lang="en-US" sz="2000" dirty="0">
                <a:latin typeface="Verdana"/>
                <a:cs typeface="Verdana"/>
              </a:rPr>
              <a:t>Help plan a wellness event (School 5k, Fit Family Friday, etc.).</a:t>
            </a:r>
          </a:p>
        </p:txBody>
      </p:sp>
      <p:sp>
        <p:nvSpPr>
          <p:cNvPr id="10" name="TextBox 9"/>
          <p:cNvSpPr txBox="1"/>
          <p:nvPr/>
        </p:nvSpPr>
        <p:spPr>
          <a:xfrm>
            <a:off x="2263588" y="3892240"/>
            <a:ext cx="2637118" cy="923330"/>
          </a:xfrm>
          <a:prstGeom prst="rect">
            <a:avLst/>
          </a:prstGeom>
          <a:noFill/>
        </p:spPr>
        <p:txBody>
          <a:bodyPr wrap="square" rtlCol="0">
            <a:spAutoFit/>
          </a:bodyPr>
          <a:lstStyle/>
          <a:p>
            <a:pPr lvl="0" algn="ctr"/>
            <a:r>
              <a:rPr lang="en-US" dirty="0">
                <a:solidFill>
                  <a:srgbClr val="FFFFFF"/>
                </a:solidFill>
              </a:rPr>
              <a:t>Get involved! </a:t>
            </a:r>
            <a:br>
              <a:rPr lang="en-US" dirty="0">
                <a:solidFill>
                  <a:srgbClr val="FFFFFF"/>
                </a:solidFill>
              </a:rPr>
            </a:br>
            <a:r>
              <a:rPr lang="en-US" dirty="0">
                <a:solidFill>
                  <a:srgbClr val="FFFFFF"/>
                </a:solidFill>
              </a:rPr>
              <a:t>Please contact</a:t>
            </a:r>
            <a:br>
              <a:rPr lang="en-US" dirty="0">
                <a:solidFill>
                  <a:srgbClr val="FFFFFF"/>
                </a:solidFill>
              </a:rPr>
            </a:br>
            <a:r>
              <a:rPr lang="en-US" dirty="0">
                <a:solidFill>
                  <a:srgbClr val="FF0080"/>
                </a:solidFill>
              </a:rPr>
              <a:t>[insert contact name]</a:t>
            </a:r>
          </a:p>
        </p:txBody>
      </p:sp>
    </p:spTree>
    <p:extLst>
      <p:ext uri="{BB962C8B-B14F-4D97-AF65-F5344CB8AC3E}">
        <p14:creationId xmlns:p14="http://schemas.microsoft.com/office/powerpoint/2010/main" val="37336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3289"/>
            <a:ext cx="8229600" cy="1143000"/>
          </a:xfrm>
        </p:spPr>
        <p:txBody>
          <a:bodyPr>
            <a:normAutofit/>
          </a:bodyPr>
          <a:lstStyle/>
          <a:p>
            <a:r>
              <a:rPr lang="en-US" sz="4000" dirty="0">
                <a:solidFill>
                  <a:schemeClr val="bg1"/>
                </a:solidFill>
              </a:rPr>
              <a:t>Wellness Committee</a:t>
            </a:r>
          </a:p>
        </p:txBody>
      </p:sp>
      <p:sp>
        <p:nvSpPr>
          <p:cNvPr id="4" name="TextBox 3"/>
          <p:cNvSpPr txBox="1"/>
          <p:nvPr/>
        </p:nvSpPr>
        <p:spPr>
          <a:xfrm>
            <a:off x="384440" y="1387725"/>
            <a:ext cx="8407237" cy="1631216"/>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Parents have the power — let your voice be heard! </a:t>
            </a:r>
          </a:p>
          <a:p>
            <a:pPr marL="342900" lvl="0" indent="-342900" fontAlgn="base">
              <a:spcAft>
                <a:spcPts val="1200"/>
              </a:spcAft>
              <a:buClr>
                <a:srgbClr val="FF6600"/>
              </a:buClr>
              <a:buFont typeface="Arial"/>
              <a:buChar char="•"/>
            </a:pPr>
            <a:r>
              <a:rPr lang="en-US" sz="2000" dirty="0">
                <a:latin typeface="Verdana"/>
                <a:cs typeface="Verdana"/>
              </a:rPr>
              <a:t>Join our Wellness Committee!</a:t>
            </a:r>
          </a:p>
          <a:p>
            <a:pPr fontAlgn="base">
              <a:spcAft>
                <a:spcPts val="1200"/>
              </a:spcAft>
              <a:buClr>
                <a:srgbClr val="FF6600"/>
              </a:buClr>
            </a:pPr>
            <a:r>
              <a:rPr lang="en-US" sz="2000" dirty="0">
                <a:solidFill>
                  <a:srgbClr val="FF0080"/>
                </a:solidFill>
                <a:latin typeface="Verdana"/>
                <a:cs typeface="Verdana"/>
              </a:rPr>
              <a:t>[insert details on meetings- differentiate between District level and school level committees if you have both]</a:t>
            </a:r>
          </a:p>
        </p:txBody>
      </p:sp>
      <p:pic>
        <p:nvPicPr>
          <p:cNvPr id="6" name="ParentPP_slide13.eps" title="Graphic of women and men sitting at a table for a meeting with school offic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7400"/>
            <a:ext cx="9144000" cy="3530600"/>
          </a:xfrm>
          <a:prstGeom prst="rect">
            <a:avLst/>
          </a:prstGeom>
        </p:spPr>
      </p:pic>
    </p:spTree>
    <p:extLst>
      <p:ext uri="{BB962C8B-B14F-4D97-AF65-F5344CB8AC3E}">
        <p14:creationId xmlns:p14="http://schemas.microsoft.com/office/powerpoint/2010/main" val="328391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2134"/>
            <a:ext cx="8229600" cy="1143000"/>
          </a:xfrm>
        </p:spPr>
        <p:txBody>
          <a:bodyPr>
            <a:normAutofit/>
          </a:bodyPr>
          <a:lstStyle/>
          <a:p>
            <a:r>
              <a:rPr lang="en-US" sz="4000" dirty="0">
                <a:solidFill>
                  <a:schemeClr val="bg1"/>
                </a:solidFill>
              </a:rPr>
              <a:t>Making It a Team Effort</a:t>
            </a:r>
          </a:p>
        </p:txBody>
      </p:sp>
      <p:sp>
        <p:nvSpPr>
          <p:cNvPr id="4" name="TextBox 3" title="Textbox"/>
          <p:cNvSpPr txBox="1"/>
          <p:nvPr/>
        </p:nvSpPr>
        <p:spPr>
          <a:xfrm>
            <a:off x="0" y="1476217"/>
            <a:ext cx="9144000" cy="400110"/>
          </a:xfrm>
          <a:prstGeom prst="rect">
            <a:avLst/>
          </a:prstGeom>
          <a:noFill/>
        </p:spPr>
        <p:txBody>
          <a:bodyPr wrap="square" rtlCol="0">
            <a:spAutoFit/>
          </a:bodyPr>
          <a:lstStyle/>
          <a:p>
            <a:pPr lvl="0" algn="ctr" fontAlgn="base">
              <a:spcAft>
                <a:spcPts val="600"/>
              </a:spcAft>
              <a:buClr>
                <a:srgbClr val="FF6600"/>
              </a:buClr>
            </a:pPr>
            <a:r>
              <a:rPr lang="en-US" sz="2000" dirty="0">
                <a:latin typeface="Verdana"/>
                <a:cs typeface="Verdana"/>
              </a:rPr>
              <a:t>Lots of people have a hand in supporting student health! </a:t>
            </a:r>
          </a:p>
        </p:txBody>
      </p:sp>
      <p:pic>
        <p:nvPicPr>
          <p:cNvPr id="3" name="Picture 2" descr="PE Teachers, &#10;Parents, &#10;Principals, &#10;School Nutrition Services, &#10;School Nurses, &#10;School Counselors, &#10;Students, &#10;School Board, &#10;Comunity Leaders " title="List of people that make up the team that support student health"/>
          <p:cNvPicPr>
            <a:picLocks noChangeAspect="1"/>
          </p:cNvPicPr>
          <p:nvPr/>
        </p:nvPicPr>
        <p:blipFill>
          <a:blip r:embed="rId3"/>
          <a:stretch>
            <a:fillRect/>
          </a:stretch>
        </p:blipFill>
        <p:spPr>
          <a:xfrm>
            <a:off x="0" y="2435769"/>
            <a:ext cx="9144000" cy="3063240"/>
          </a:xfrm>
          <a:prstGeom prst="rect">
            <a:avLst/>
          </a:prstGeom>
        </p:spPr>
      </p:pic>
      <p:sp>
        <p:nvSpPr>
          <p:cNvPr id="6" name="TextBox 5" title="Text box"/>
          <p:cNvSpPr txBox="1"/>
          <p:nvPr/>
        </p:nvSpPr>
        <p:spPr>
          <a:xfrm>
            <a:off x="266700" y="5817682"/>
            <a:ext cx="8511540" cy="707886"/>
          </a:xfrm>
          <a:prstGeom prst="rect">
            <a:avLst/>
          </a:prstGeom>
          <a:noFill/>
        </p:spPr>
        <p:txBody>
          <a:bodyPr wrap="square" rtlCol="0">
            <a:spAutoFit/>
          </a:bodyPr>
          <a:lstStyle/>
          <a:p>
            <a:pPr lvl="0" algn="ctr" fontAlgn="base">
              <a:spcAft>
                <a:spcPts val="600"/>
              </a:spcAft>
              <a:buClr>
                <a:srgbClr val="FF6600"/>
              </a:buClr>
            </a:pPr>
            <a:r>
              <a:rPr lang="en-US" sz="2000" b="1" dirty="0">
                <a:latin typeface="Verdana"/>
                <a:cs typeface="Verdana"/>
              </a:rPr>
              <a:t>Let your voice be heard! </a:t>
            </a:r>
            <a:r>
              <a:rPr lang="en-US" sz="2000" dirty="0">
                <a:latin typeface="Verdana"/>
                <a:cs typeface="Verdana"/>
              </a:rPr>
              <a:t/>
            </a:r>
            <a:br>
              <a:rPr lang="en-US" sz="2000" dirty="0">
                <a:latin typeface="Verdana"/>
                <a:cs typeface="Verdana"/>
              </a:rPr>
            </a:br>
            <a:r>
              <a:rPr lang="en-US" sz="2000" dirty="0">
                <a:latin typeface="Verdana"/>
                <a:cs typeface="Verdana"/>
              </a:rPr>
              <a:t>Refer to your handout for more information.</a:t>
            </a:r>
          </a:p>
        </p:txBody>
      </p:sp>
    </p:spTree>
    <p:extLst>
      <p:ext uri="{BB962C8B-B14F-4D97-AF65-F5344CB8AC3E}">
        <p14:creationId xmlns:p14="http://schemas.microsoft.com/office/powerpoint/2010/main" val="1569473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0"/>
            <a:ext cx="8229600" cy="1143000"/>
          </a:xfrm>
        </p:spPr>
        <p:txBody>
          <a:bodyPr>
            <a:normAutofit/>
          </a:bodyPr>
          <a:lstStyle/>
          <a:p>
            <a:r>
              <a:rPr lang="en-US" sz="4000" dirty="0">
                <a:solidFill>
                  <a:schemeClr val="bg1"/>
                </a:solidFill>
              </a:rPr>
              <a:t>We Need Parents!</a:t>
            </a:r>
          </a:p>
        </p:txBody>
      </p:sp>
      <p:sp>
        <p:nvSpPr>
          <p:cNvPr id="4" name="TextBox 3"/>
          <p:cNvSpPr txBox="1"/>
          <p:nvPr/>
        </p:nvSpPr>
        <p:spPr>
          <a:xfrm>
            <a:off x="367453" y="1553280"/>
            <a:ext cx="5164103" cy="4785926"/>
          </a:xfrm>
          <a:prstGeom prst="rect">
            <a:avLst/>
          </a:prstGeom>
          <a:noFill/>
        </p:spPr>
        <p:txBody>
          <a:bodyPr wrap="square" rtlCol="0">
            <a:spAutoFit/>
          </a:bodyPr>
          <a:lstStyle/>
          <a:p>
            <a:pPr marL="342900" indent="-342900" fontAlgn="base">
              <a:spcAft>
                <a:spcPts val="1800"/>
              </a:spcAft>
              <a:buClr>
                <a:srgbClr val="FF6600"/>
              </a:buClr>
              <a:buSzPct val="75000"/>
              <a:buFont typeface="Wingdings" charset="2"/>
              <a:buChar char=""/>
            </a:pPr>
            <a:r>
              <a:rPr lang="en-US" sz="2000" dirty="0">
                <a:latin typeface="Verdana"/>
                <a:cs typeface="Verdana"/>
              </a:rPr>
              <a:t>Tell us how our school is promoting good nutrition and physical activity or how it can improve. Email us at </a:t>
            </a:r>
            <a:r>
              <a:rPr lang="en-US" sz="2000" b="1" dirty="0">
                <a:solidFill>
                  <a:srgbClr val="FF0080"/>
                </a:solidFill>
                <a:latin typeface="Verdana"/>
                <a:cs typeface="Verdana"/>
              </a:rPr>
              <a:t>[insert email]</a:t>
            </a:r>
          </a:p>
          <a:p>
            <a:pPr marL="342900" lvl="0" indent="-342900" fontAlgn="base">
              <a:spcAft>
                <a:spcPts val="1800"/>
              </a:spcAft>
              <a:buClr>
                <a:srgbClr val="FF6600"/>
              </a:buClr>
              <a:buSzPct val="75000"/>
              <a:buFont typeface="Wingdings" charset="2"/>
              <a:buChar char=""/>
            </a:pPr>
            <a:r>
              <a:rPr lang="en-US" sz="2000" dirty="0">
                <a:latin typeface="Verdana"/>
                <a:cs typeface="Verdana"/>
              </a:rPr>
              <a:t>Attend a school board meeting to advocate for more healthy changes.</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a:t>
            </a:r>
            <a:r>
              <a:rPr lang="en-US" sz="2000" b="1" dirty="0">
                <a:solidFill>
                  <a:srgbClr val="FF0080"/>
                </a:solidFill>
                <a:latin typeface="Verdana"/>
                <a:cs typeface="Verdana"/>
              </a:rPr>
              <a:t>[insert PTA/PTO info] </a:t>
            </a:r>
            <a:r>
              <a:rPr lang="en-US" sz="2000" dirty="0">
                <a:latin typeface="Verdana"/>
                <a:cs typeface="Verdana"/>
              </a:rPr>
              <a:t>or team up with other parents to plan a school event promoting healthy food choices and physical activity!</a:t>
            </a:r>
          </a:p>
          <a:p>
            <a:pPr lvl="0" fontAlgn="base">
              <a:spcAft>
                <a:spcPts val="1800"/>
              </a:spcAft>
              <a:buClr>
                <a:srgbClr val="FF6600"/>
              </a:buClr>
              <a:buSzPct val="75000"/>
            </a:pPr>
            <a:r>
              <a:rPr lang="en-US" sz="2000" b="1" dirty="0">
                <a:latin typeface="Verdana"/>
                <a:cs typeface="Verdana"/>
              </a:rPr>
              <a:t>Be a positive role model! </a:t>
            </a:r>
            <a:r>
              <a:rPr lang="en-US" sz="2000" dirty="0">
                <a:latin typeface="Verdana"/>
                <a:cs typeface="Verdana"/>
              </a:rPr>
              <a:t>Show your child how to make healthy food choices and be active. </a:t>
            </a:r>
          </a:p>
        </p:txBody>
      </p:sp>
      <p:pic>
        <p:nvPicPr>
          <p:cNvPr id="6" name="ParentPP_slide15.eps" title="Graphic of father and daughter with healthy fo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56" y="2704431"/>
            <a:ext cx="3252610" cy="4153568"/>
          </a:xfrm>
          <a:prstGeom prst="rect">
            <a:avLst/>
          </a:prstGeom>
        </p:spPr>
      </p:pic>
    </p:spTree>
    <p:extLst>
      <p:ext uri="{BB962C8B-B14F-4D97-AF65-F5344CB8AC3E}">
        <p14:creationId xmlns:p14="http://schemas.microsoft.com/office/powerpoint/2010/main" val="244914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481337"/>
            <a:ext cx="8229600" cy="1143000"/>
          </a:xfrm>
        </p:spPr>
        <p:txBody>
          <a:bodyPr>
            <a:normAutofit fontScale="90000"/>
          </a:bodyPr>
          <a:lstStyle/>
          <a:p>
            <a:pPr>
              <a:lnSpc>
                <a:spcPct val="80000"/>
              </a:lnSpc>
            </a:pPr>
            <a:r>
              <a:rPr lang="en-US" sz="6700" baseline="30000" dirty="0">
                <a:solidFill>
                  <a:schemeClr val="bg1"/>
                </a:solidFill>
              </a:rPr>
              <a:t>Connecting with our </a:t>
            </a:r>
            <a:br>
              <a:rPr lang="en-US" sz="6700" baseline="30000" dirty="0">
                <a:solidFill>
                  <a:schemeClr val="bg1"/>
                </a:solidFill>
              </a:rPr>
            </a:br>
            <a:r>
              <a:rPr lang="en-US" sz="6700" baseline="30000" dirty="0">
                <a:solidFill>
                  <a:schemeClr val="bg1"/>
                </a:solidFill>
              </a:rPr>
              <a:t>Wellness Coordinator</a:t>
            </a:r>
            <a:r>
              <a:rPr lang="en-US" baseline="30000" dirty="0">
                <a:solidFill>
                  <a:schemeClr val="bg1"/>
                </a:solidFill>
              </a:rPr>
              <a:t/>
            </a:r>
            <a:br>
              <a:rPr lang="en-US" baseline="30000" dirty="0">
                <a:solidFill>
                  <a:schemeClr val="bg1"/>
                </a:solidFill>
              </a:rPr>
            </a:br>
            <a:endParaRPr lang="en-US" dirty="0"/>
          </a:p>
        </p:txBody>
      </p:sp>
      <p:sp>
        <p:nvSpPr>
          <p:cNvPr id="4" name="TextBox 3"/>
          <p:cNvSpPr txBox="1"/>
          <p:nvPr/>
        </p:nvSpPr>
        <p:spPr>
          <a:xfrm>
            <a:off x="670560" y="2145664"/>
            <a:ext cx="4134273" cy="3554819"/>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Your go-to for wellness policy questions.</a:t>
            </a:r>
          </a:p>
          <a:p>
            <a:pPr marL="342900" lvl="0" indent="-342900" fontAlgn="base">
              <a:spcAft>
                <a:spcPts val="1800"/>
              </a:spcAft>
              <a:buClr>
                <a:srgbClr val="FF6600"/>
              </a:buClr>
              <a:buSzPct val="75000"/>
              <a:buFont typeface="Wingdings" charset="2"/>
              <a:buChar char=""/>
            </a:pPr>
            <a:r>
              <a:rPr lang="en-US" sz="2000" dirty="0">
                <a:latin typeface="Verdana"/>
                <a:cs typeface="Verdana"/>
              </a:rPr>
              <a:t>Coordinators get everyone excited and spread the message. </a:t>
            </a:r>
          </a:p>
          <a:p>
            <a:pPr marL="342900" lvl="0" indent="-342900" fontAlgn="base">
              <a:spcAft>
                <a:spcPts val="1800"/>
              </a:spcAft>
              <a:buClr>
                <a:srgbClr val="FF6600"/>
              </a:buClr>
              <a:buSzPct val="75000"/>
              <a:buFont typeface="Wingdings" charset="2"/>
              <a:buChar char=""/>
            </a:pPr>
            <a:r>
              <a:rPr lang="en-US" sz="2000" b="1" dirty="0">
                <a:solidFill>
                  <a:srgbClr val="FF0080"/>
                </a:solidFill>
                <a:latin typeface="Verdana"/>
                <a:cs typeface="Verdana"/>
              </a:rPr>
              <a:t>[insert wellness coordinator information]</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them to get involved.</a:t>
            </a:r>
          </a:p>
        </p:txBody>
      </p:sp>
      <p:pic>
        <p:nvPicPr>
          <p:cNvPr id="6" name="ParentPP_slide16.eps" title="Graphic of women as Wellness Coordinator nameta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91" y="1457133"/>
            <a:ext cx="2607315" cy="5400866"/>
          </a:xfrm>
          <a:prstGeom prst="rect">
            <a:avLst/>
          </a:prstGeom>
        </p:spPr>
      </p:pic>
    </p:spTree>
    <p:extLst>
      <p:ext uri="{BB962C8B-B14F-4D97-AF65-F5344CB8AC3E}">
        <p14:creationId xmlns:p14="http://schemas.microsoft.com/office/powerpoint/2010/main" val="1618456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10573"/>
            <a:ext cx="8229600" cy="1143000"/>
          </a:xfrm>
        </p:spPr>
        <p:txBody>
          <a:bodyPr>
            <a:normAutofit/>
          </a:bodyPr>
          <a:lstStyle/>
          <a:p>
            <a:r>
              <a:rPr lang="en-US" sz="4000" dirty="0">
                <a:solidFill>
                  <a:schemeClr val="bg1"/>
                </a:solidFill>
              </a:rPr>
              <a:t>Finding Our Wellness Policy</a:t>
            </a:r>
          </a:p>
        </p:txBody>
      </p:sp>
      <p:sp>
        <p:nvSpPr>
          <p:cNvPr id="4" name="TextBox 3"/>
          <p:cNvSpPr txBox="1"/>
          <p:nvPr/>
        </p:nvSpPr>
        <p:spPr>
          <a:xfrm>
            <a:off x="388619" y="1533791"/>
            <a:ext cx="8395547" cy="2246769"/>
          </a:xfrm>
          <a:prstGeom prst="rect">
            <a:avLst/>
          </a:prstGeom>
          <a:noFill/>
        </p:spPr>
        <p:txBody>
          <a:bodyPr wrap="square" rtlCol="0">
            <a:spAutoFit/>
          </a:bodyPr>
          <a:lstStyle/>
          <a:p>
            <a:pPr marL="342900" lvl="0" indent="-342900" fontAlgn="base">
              <a:spcAft>
                <a:spcPts val="1200"/>
              </a:spcAft>
              <a:buClr>
                <a:srgbClr val="FF6600"/>
              </a:buClr>
              <a:buSzPct val="75000"/>
              <a:buFont typeface="Wingdings" charset="2"/>
              <a:buChar char=""/>
            </a:pPr>
            <a:r>
              <a:rPr lang="en-US" sz="2000" dirty="0">
                <a:latin typeface="Verdana"/>
                <a:cs typeface="Verdana"/>
              </a:rPr>
              <a:t>Find our wellness policy on our Web site: </a:t>
            </a:r>
            <a:br>
              <a:rPr lang="en-US" sz="2000" dirty="0">
                <a:latin typeface="Verdana"/>
                <a:cs typeface="Verdana"/>
              </a:rPr>
            </a:br>
            <a:r>
              <a:rPr lang="en-US" sz="2000" b="1" dirty="0">
                <a:solidFill>
                  <a:srgbClr val="FF0080"/>
                </a:solidFill>
                <a:latin typeface="Verdana"/>
                <a:cs typeface="Verdana"/>
              </a:rPr>
              <a:t>[insert URL] </a:t>
            </a:r>
          </a:p>
          <a:p>
            <a:pPr marL="342900" lvl="0" indent="-342900" fontAlgn="base">
              <a:spcAft>
                <a:spcPts val="1200"/>
              </a:spcAft>
              <a:buClr>
                <a:srgbClr val="FF6600"/>
              </a:buClr>
              <a:buSzPct val="75000"/>
              <a:buFont typeface="Wingdings" charset="2"/>
              <a:buChar char=""/>
            </a:pPr>
            <a:r>
              <a:rPr lang="en-US" sz="2000" dirty="0">
                <a:latin typeface="Verdana"/>
                <a:cs typeface="Verdana"/>
              </a:rPr>
              <a:t>Contact </a:t>
            </a:r>
            <a:r>
              <a:rPr lang="en-US" sz="2000" b="1" dirty="0">
                <a:solidFill>
                  <a:srgbClr val="FF0080"/>
                </a:solidFill>
                <a:latin typeface="Verdana"/>
                <a:cs typeface="Verdana"/>
              </a:rPr>
              <a:t>[insert wellness coordinator name] </a:t>
            </a:r>
            <a:r>
              <a:rPr lang="en-US" sz="2000" dirty="0">
                <a:latin typeface="Verdana"/>
                <a:cs typeface="Verdana"/>
              </a:rPr>
              <a:t>for a copy or if you have questions.</a:t>
            </a:r>
          </a:p>
          <a:p>
            <a:pPr marL="342900" indent="-342900" fontAlgn="base">
              <a:spcAft>
                <a:spcPts val="1200"/>
              </a:spcAft>
              <a:buClr>
                <a:srgbClr val="FF6600"/>
              </a:buClr>
              <a:buSzPct val="75000"/>
              <a:buFont typeface="Wingdings" charset="2"/>
              <a:buChar char=""/>
            </a:pPr>
            <a:r>
              <a:rPr lang="en-US" sz="2000" dirty="0">
                <a:latin typeface="Verdana"/>
                <a:cs typeface="Verdana"/>
              </a:rPr>
              <a:t>Available in </a:t>
            </a:r>
            <a:r>
              <a:rPr lang="en-US" sz="2000" b="1" dirty="0">
                <a:solidFill>
                  <a:srgbClr val="FF0080"/>
                </a:solidFill>
                <a:latin typeface="Verdana"/>
                <a:cs typeface="Verdana"/>
              </a:rPr>
              <a:t>[insert other languages the policy is available in] at [insert URL location]</a:t>
            </a:r>
            <a:r>
              <a:rPr lang="en-US" sz="2000" dirty="0">
                <a:latin typeface="Verdana"/>
                <a:cs typeface="Verdana"/>
              </a:rPr>
              <a:t>. </a:t>
            </a:r>
          </a:p>
        </p:txBody>
      </p:sp>
      <p:sp>
        <p:nvSpPr>
          <p:cNvPr id="7" name="Rectangle 6" title="Neon Green rectangle"/>
          <p:cNvSpPr/>
          <p:nvPr/>
        </p:nvSpPr>
        <p:spPr>
          <a:xfrm>
            <a:off x="533400" y="4583289"/>
            <a:ext cx="8039100" cy="1580444"/>
          </a:xfrm>
          <a:prstGeom prst="rect">
            <a:avLst/>
          </a:prstGeom>
          <a:solidFill>
            <a:srgbClr val="CCF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66750" y="4776611"/>
            <a:ext cx="7810500" cy="830997"/>
          </a:xfrm>
          <a:prstGeom prst="rect">
            <a:avLst/>
          </a:prstGeom>
          <a:noFill/>
        </p:spPr>
        <p:txBody>
          <a:bodyPr wrap="square" rtlCol="0">
            <a:spAutoFit/>
          </a:bodyPr>
          <a:lstStyle/>
          <a:p>
            <a:pPr algn="ctr"/>
            <a:r>
              <a:rPr lang="en-US" sz="2400" dirty="0"/>
              <a:t>Read the full policy to see how it supports our work to build a culture of wellness at </a:t>
            </a:r>
            <a:r>
              <a:rPr lang="en-US" sz="2400" dirty="0">
                <a:solidFill>
                  <a:srgbClr val="FF0080"/>
                </a:solidFill>
              </a:rPr>
              <a:t>{insert name of school/district}</a:t>
            </a:r>
            <a:r>
              <a:rPr lang="en-US" sz="2400" dirty="0"/>
              <a:t>.</a:t>
            </a:r>
            <a:r>
              <a:rPr lang="en-US" sz="2400" dirty="0">
                <a:solidFill>
                  <a:srgbClr val="FF0080"/>
                </a:solidFill>
              </a:rPr>
              <a:t> </a:t>
            </a:r>
          </a:p>
        </p:txBody>
      </p:sp>
    </p:spTree>
    <p:extLst>
      <p:ext uri="{BB962C8B-B14F-4D97-AF65-F5344CB8AC3E}">
        <p14:creationId xmlns:p14="http://schemas.microsoft.com/office/powerpoint/2010/main" val="4234586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0"/>
            <a:ext cx="8229600" cy="1143000"/>
          </a:xfrm>
        </p:spPr>
        <p:txBody>
          <a:bodyPr>
            <a:normAutofit/>
          </a:bodyPr>
          <a:lstStyle/>
          <a:p>
            <a:r>
              <a:rPr lang="en-US" sz="4000" dirty="0">
                <a:solidFill>
                  <a:schemeClr val="bg1"/>
                </a:solidFill>
              </a:rPr>
              <a:t>Pop Quiz!</a:t>
            </a:r>
          </a:p>
        </p:txBody>
      </p:sp>
      <p:sp>
        <p:nvSpPr>
          <p:cNvPr id="4" name="TextBox 3"/>
          <p:cNvSpPr txBox="1"/>
          <p:nvPr/>
        </p:nvSpPr>
        <p:spPr>
          <a:xfrm>
            <a:off x="535581" y="1777913"/>
            <a:ext cx="6322418" cy="3785652"/>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a:latin typeface="Verdana"/>
                <a:cs typeface="Verdana"/>
              </a:rPr>
              <a:t>Can we change our wellness policy? </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can I get more information about school meals or Smart Snacks? </a:t>
            </a:r>
          </a:p>
          <a:p>
            <a:pPr marL="457200" indent="-457200" fontAlgn="base">
              <a:spcAft>
                <a:spcPts val="1800"/>
              </a:spcAft>
              <a:buClr>
                <a:srgbClr val="FF6600"/>
              </a:buClr>
              <a:buSzPct val="100000"/>
              <a:buFont typeface="+mj-lt"/>
              <a:buAutoNum type="arabicPeriod"/>
            </a:pPr>
            <a:r>
              <a:rPr lang="en-US" sz="2000" dirty="0">
                <a:latin typeface="Verdana"/>
                <a:cs typeface="Verdana"/>
              </a:rPr>
              <a:t>How often is the wellness policy updated? </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a:t>
            </a:r>
            <a:br>
              <a:rPr lang="en-US" sz="2000" dirty="0">
                <a:latin typeface="Verdana"/>
                <a:cs typeface="Verdana"/>
              </a:rPr>
            </a:br>
            <a:r>
              <a:rPr lang="en-US" sz="2000" dirty="0">
                <a:latin typeface="Verdana"/>
                <a:cs typeface="Verdana"/>
              </a:rPr>
              <a:t>the school wellness committee?</a:t>
            </a:r>
          </a:p>
          <a:p>
            <a:pPr marL="457200" lvl="0" indent="-457200" fontAlgn="base">
              <a:spcAft>
                <a:spcPts val="1800"/>
              </a:spcAft>
              <a:buClr>
                <a:srgbClr val="FF6600"/>
              </a:buClr>
              <a:buSzPct val="100000"/>
              <a:buFont typeface="+mj-lt"/>
              <a:buAutoNum type="arabicPeriod"/>
            </a:pPr>
            <a:r>
              <a:rPr lang="en-US" sz="2000" dirty="0">
                <a:latin typeface="Verdana"/>
                <a:cs typeface="Verdana"/>
              </a:rPr>
              <a:t>Who do I contact about </a:t>
            </a:r>
            <a:br>
              <a:rPr lang="en-US" sz="2000" dirty="0">
                <a:latin typeface="Verdana"/>
                <a:cs typeface="Verdana"/>
              </a:rPr>
            </a:br>
            <a:r>
              <a:rPr lang="en-US" sz="2000" dirty="0">
                <a:latin typeface="Verdana"/>
                <a:cs typeface="Verdana"/>
              </a:rPr>
              <a:t>starting a wellness event </a:t>
            </a:r>
            <a:br>
              <a:rPr lang="en-US" sz="2000" dirty="0">
                <a:latin typeface="Verdana"/>
                <a:cs typeface="Verdana"/>
              </a:rPr>
            </a:br>
            <a:r>
              <a:rPr lang="en-US" sz="2000" dirty="0">
                <a:latin typeface="Verdana"/>
                <a:cs typeface="Verdana"/>
              </a:rPr>
              <a:t>at my school?</a:t>
            </a:r>
          </a:p>
        </p:txBody>
      </p:sp>
      <p:pic>
        <p:nvPicPr>
          <p:cNvPr id="5" name="ParentPP_slide18.eps" title="Graphic of blackboard with questionmar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762" y="3898080"/>
            <a:ext cx="3616737" cy="2699818"/>
          </a:xfrm>
          <a:prstGeom prst="rect">
            <a:avLst/>
          </a:prstGeom>
        </p:spPr>
      </p:pic>
    </p:spTree>
    <p:extLst>
      <p:ext uri="{BB962C8B-B14F-4D97-AF65-F5344CB8AC3E}">
        <p14:creationId xmlns:p14="http://schemas.microsoft.com/office/powerpoint/2010/main" val="70289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1143000"/>
          </a:xfrm>
        </p:spPr>
        <p:txBody>
          <a:bodyPr>
            <a:normAutofit/>
          </a:bodyPr>
          <a:lstStyle/>
          <a:p>
            <a:r>
              <a:rPr lang="en-US" sz="4000" dirty="0">
                <a:solidFill>
                  <a:schemeClr val="bg1"/>
                </a:solidFill>
              </a:rPr>
              <a:t>Answers</a:t>
            </a:r>
          </a:p>
        </p:txBody>
      </p:sp>
      <p:sp>
        <p:nvSpPr>
          <p:cNvPr id="5" name="TextBox 4"/>
          <p:cNvSpPr txBox="1"/>
          <p:nvPr/>
        </p:nvSpPr>
        <p:spPr>
          <a:xfrm>
            <a:off x="802640" y="1659097"/>
            <a:ext cx="7711440" cy="4401205"/>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a:latin typeface="Verdana"/>
                <a:cs typeface="Verdana"/>
              </a:rPr>
              <a:t>Can we change our wellness policy? </a:t>
            </a:r>
            <a:r>
              <a:rPr lang="en-US" sz="2000" b="1" dirty="0">
                <a:solidFill>
                  <a:srgbClr val="FF6600"/>
                </a:solidFill>
                <a:latin typeface="Verdana"/>
                <a:cs typeface="Verdana"/>
              </a:rPr>
              <a:t>Yes</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can I get more information about school meals or Smart Snacks? </a:t>
            </a:r>
            <a:r>
              <a:rPr lang="en-US" sz="2000" b="1" dirty="0">
                <a:solidFill>
                  <a:srgbClr val="FF6600"/>
                </a:solidFill>
                <a:latin typeface="Verdana"/>
                <a:cs typeface="Verdana"/>
              </a:rPr>
              <a:t>Contact your School Foodservice Director and check out the USDA Team Nutrition Guide to Smart Snacks</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often is the wellness policy updated? </a:t>
            </a:r>
            <a:r>
              <a:rPr lang="en-US" sz="2000" b="1" dirty="0">
                <a:solidFill>
                  <a:srgbClr val="FF6600"/>
                </a:solidFill>
                <a:latin typeface="Verdana"/>
                <a:cs typeface="Verdana"/>
              </a:rPr>
              <a:t>[insert specifics on timeline and process]</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the school wellness committee?</a:t>
            </a:r>
            <a:r>
              <a:rPr lang="en-US" sz="2000" b="1" dirty="0">
                <a:solidFill>
                  <a:srgbClr val="FF6600"/>
                </a:solidFill>
                <a:latin typeface="Verdana"/>
                <a:cs typeface="Verdana"/>
              </a:rPr>
              <a:t> [insert response]</a:t>
            </a:r>
          </a:p>
          <a:p>
            <a:pPr marL="457200" indent="-457200" fontAlgn="base">
              <a:spcAft>
                <a:spcPts val="1800"/>
              </a:spcAft>
              <a:buClr>
                <a:srgbClr val="FF6600"/>
              </a:buClr>
              <a:buSzPct val="100000"/>
              <a:buFont typeface="+mj-lt"/>
              <a:buAutoNum type="arabicPeriod"/>
            </a:pPr>
            <a:r>
              <a:rPr lang="en-US" sz="2000" dirty="0">
                <a:latin typeface="Verdana"/>
                <a:cs typeface="Verdana"/>
              </a:rPr>
              <a:t>Who do I contact about starting a wellness event at my school? </a:t>
            </a:r>
            <a:r>
              <a:rPr lang="en-US" sz="2000" b="1" dirty="0">
                <a:solidFill>
                  <a:srgbClr val="FF6600"/>
                </a:solidFill>
                <a:latin typeface="Verdana"/>
                <a:cs typeface="Verdana"/>
              </a:rPr>
              <a:t>School Nutrition Director</a:t>
            </a:r>
          </a:p>
        </p:txBody>
      </p:sp>
    </p:spTree>
    <p:extLst>
      <p:ext uri="{BB962C8B-B14F-4D97-AF65-F5344CB8AC3E}">
        <p14:creationId xmlns:p14="http://schemas.microsoft.com/office/powerpoint/2010/main" val="98320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Green Background for typ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0695"/>
            <a:ext cx="9143999" cy="1470025"/>
          </a:xfrm>
        </p:spPr>
        <p:txBody>
          <a:bodyPr>
            <a:noAutofit/>
          </a:bodyPr>
          <a:lstStyle/>
          <a:p>
            <a:r>
              <a:rPr lang="en-US" sz="6000" baseline="30000" dirty="0">
                <a:solidFill>
                  <a:schemeClr val="bg1"/>
                </a:solidFill>
              </a:rPr>
              <a:t>Helping Kids Learn, Grow, and Be Healthy</a:t>
            </a:r>
            <a:endParaRPr lang="en-US" sz="6000" dirty="0"/>
          </a:p>
        </p:txBody>
      </p:sp>
      <p:sp>
        <p:nvSpPr>
          <p:cNvPr id="6" name="TextBox 5"/>
          <p:cNvSpPr txBox="1"/>
          <p:nvPr/>
        </p:nvSpPr>
        <p:spPr>
          <a:xfrm>
            <a:off x="528828" y="1629849"/>
            <a:ext cx="7873999" cy="4093428"/>
          </a:xfrm>
          <a:prstGeom prst="rect">
            <a:avLst/>
          </a:prstGeom>
          <a:noFill/>
        </p:spPr>
        <p:txBody>
          <a:bodyPr wrap="square" rtlCol="0">
            <a:spAutoFit/>
          </a:bodyPr>
          <a:lstStyle/>
          <a:p>
            <a:pPr marL="285750" lvl="0" indent="-285750" fontAlgn="base">
              <a:spcAft>
                <a:spcPts val="1200"/>
              </a:spcAft>
              <a:buClr>
                <a:srgbClr val="FF6600"/>
              </a:buClr>
              <a:buFont typeface="Wingdings" charset="2"/>
              <a:buChar char=""/>
            </a:pPr>
            <a:r>
              <a:rPr lang="en-US" sz="2000" dirty="0">
                <a:latin typeface="Verdana"/>
                <a:cs typeface="Verdana"/>
              </a:rPr>
              <a:t>Together, parents, school staff, and students can create </a:t>
            </a:r>
            <a:br>
              <a:rPr lang="en-US" sz="2000" dirty="0">
                <a:latin typeface="Verdana"/>
                <a:cs typeface="Verdana"/>
              </a:rPr>
            </a:br>
            <a:r>
              <a:rPr lang="en-US" sz="2000" dirty="0">
                <a:latin typeface="Verdana"/>
                <a:cs typeface="Verdana"/>
              </a:rPr>
              <a:t>a healthy school nutrition environment</a:t>
            </a:r>
          </a:p>
          <a:p>
            <a:pPr marL="285750" lvl="0" indent="-285750" fontAlgn="base">
              <a:spcAft>
                <a:spcPts val="1200"/>
              </a:spcAft>
              <a:buClr>
                <a:srgbClr val="FF6600"/>
              </a:buClr>
              <a:buFont typeface="Wingdings" charset="2"/>
              <a:buChar char=""/>
            </a:pPr>
            <a:r>
              <a:rPr lang="en-US" sz="2000" dirty="0">
                <a:latin typeface="Verdana"/>
                <a:cs typeface="Verdana"/>
              </a:rPr>
              <a:t>Better health = better learners</a:t>
            </a:r>
          </a:p>
          <a:p>
            <a:pPr marL="285750" lvl="0" indent="-285750" fontAlgn="base">
              <a:spcAft>
                <a:spcPts val="1200"/>
              </a:spcAft>
              <a:buClr>
                <a:srgbClr val="FF6600"/>
              </a:buClr>
              <a:buFont typeface="Wingdings" charset="2"/>
              <a:buChar char=""/>
            </a:pPr>
            <a:r>
              <a:rPr lang="en-US" sz="2000" dirty="0">
                <a:latin typeface="Verdana"/>
                <a:cs typeface="Verdana"/>
              </a:rPr>
              <a:t>Kids with healthier eating patterns and </a:t>
            </a:r>
            <a:br>
              <a:rPr lang="en-US" sz="2000" dirty="0">
                <a:latin typeface="Verdana"/>
                <a:cs typeface="Verdana"/>
              </a:rPr>
            </a:br>
            <a:r>
              <a:rPr lang="en-US" sz="2000" dirty="0">
                <a:latin typeface="Verdana"/>
                <a:cs typeface="Verdana"/>
              </a:rPr>
              <a:t>enough physical activity tend to:</a:t>
            </a:r>
          </a:p>
          <a:p>
            <a:pPr marL="557784" lvl="0" indent="-285750" fontAlgn="base">
              <a:spcAft>
                <a:spcPts val="1200"/>
              </a:spcAft>
              <a:buClr>
                <a:srgbClr val="61AA69"/>
              </a:buClr>
              <a:buFont typeface="Wingdings" charset="2"/>
              <a:buChar char=""/>
            </a:pPr>
            <a:r>
              <a:rPr lang="en-US" sz="2000" dirty="0">
                <a:latin typeface="Verdana"/>
                <a:cs typeface="Verdana"/>
              </a:rPr>
              <a:t>Have better grades </a:t>
            </a:r>
          </a:p>
          <a:p>
            <a:pPr marL="557784" indent="-285750" fontAlgn="base">
              <a:spcAft>
                <a:spcPts val="1200"/>
              </a:spcAft>
              <a:buClr>
                <a:srgbClr val="61AA69"/>
              </a:buClr>
              <a:buFont typeface="Wingdings" charset="2"/>
              <a:buChar char=""/>
            </a:pPr>
            <a:r>
              <a:rPr lang="en-US" sz="2000" dirty="0">
                <a:latin typeface="Verdana"/>
                <a:cs typeface="Verdana"/>
              </a:rPr>
              <a:t>Remember what was </a:t>
            </a:r>
            <a:br>
              <a:rPr lang="en-US" sz="2000" dirty="0">
                <a:latin typeface="Verdana"/>
                <a:cs typeface="Verdana"/>
              </a:rPr>
            </a:br>
            <a:r>
              <a:rPr lang="en-US" sz="2000" dirty="0">
                <a:latin typeface="Verdana"/>
                <a:cs typeface="Verdana"/>
              </a:rPr>
              <a:t>taught in class</a:t>
            </a:r>
          </a:p>
          <a:p>
            <a:pPr marL="557784" indent="-285750" fontAlgn="base">
              <a:spcAft>
                <a:spcPts val="1200"/>
              </a:spcAft>
              <a:buClr>
                <a:srgbClr val="61AA69"/>
              </a:buClr>
              <a:buFont typeface="Wingdings" charset="2"/>
              <a:buChar char=""/>
            </a:pPr>
            <a:r>
              <a:rPr lang="en-US" sz="2000" dirty="0">
                <a:latin typeface="Verdana"/>
                <a:cs typeface="Verdana"/>
              </a:rPr>
              <a:t>Behave better in class</a:t>
            </a:r>
          </a:p>
          <a:p>
            <a:pPr marL="557784" indent="-285750" fontAlgn="base">
              <a:spcAft>
                <a:spcPts val="1200"/>
              </a:spcAft>
              <a:buClr>
                <a:srgbClr val="61AA69"/>
              </a:buClr>
              <a:buFont typeface="Wingdings" charset="2"/>
              <a:buChar char=""/>
            </a:pPr>
            <a:r>
              <a:rPr lang="en-US" sz="2000" dirty="0">
                <a:latin typeface="Verdana"/>
                <a:cs typeface="Verdana"/>
              </a:rPr>
              <a:t>Miss less school time </a:t>
            </a:r>
          </a:p>
        </p:txBody>
      </p:sp>
      <p:pic>
        <p:nvPicPr>
          <p:cNvPr id="3" name="Picture 2" title="Graphic with Title Better Health - Better Learn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296264"/>
            <a:ext cx="3670300" cy="3429000"/>
          </a:xfrm>
          <a:prstGeom prst="rect">
            <a:avLst/>
          </a:prstGeom>
        </p:spPr>
      </p:pic>
    </p:spTree>
    <p:extLst>
      <p:ext uri="{BB962C8B-B14F-4D97-AF65-F5344CB8AC3E}">
        <p14:creationId xmlns:p14="http://schemas.microsoft.com/office/powerpoint/2010/main" val="110023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0"/>
            <a:ext cx="8229600" cy="1143000"/>
          </a:xfrm>
        </p:spPr>
        <p:txBody>
          <a:bodyPr>
            <a:normAutofit/>
          </a:bodyPr>
          <a:lstStyle/>
          <a:p>
            <a:r>
              <a:rPr lang="en-US" sz="4000" dirty="0">
                <a:solidFill>
                  <a:schemeClr val="bg1"/>
                </a:solidFill>
              </a:rPr>
              <a:t>Thank you</a:t>
            </a:r>
          </a:p>
        </p:txBody>
      </p:sp>
      <p:sp>
        <p:nvSpPr>
          <p:cNvPr id="4" name="TextBox 3"/>
          <p:cNvSpPr txBox="1"/>
          <p:nvPr/>
        </p:nvSpPr>
        <p:spPr>
          <a:xfrm>
            <a:off x="1463040" y="1489394"/>
            <a:ext cx="6217920" cy="707886"/>
          </a:xfrm>
          <a:prstGeom prst="rect">
            <a:avLst/>
          </a:prstGeom>
          <a:noFill/>
        </p:spPr>
        <p:txBody>
          <a:bodyPr wrap="square" rtlCol="0">
            <a:spAutoFit/>
          </a:bodyPr>
          <a:lstStyle/>
          <a:p>
            <a:pPr lvl="0" algn="ctr" fontAlgn="base">
              <a:spcAft>
                <a:spcPts val="1800"/>
              </a:spcAft>
              <a:buClr>
                <a:srgbClr val="FF6600"/>
              </a:buClr>
              <a:buSzPct val="75000"/>
            </a:pPr>
            <a:r>
              <a:rPr lang="en-US" sz="2000" dirty="0">
                <a:latin typeface="Verdana"/>
                <a:cs typeface="Verdana"/>
              </a:rPr>
              <a:t>Thank you for your time and commitment </a:t>
            </a:r>
            <a:br>
              <a:rPr lang="en-US" sz="2000" dirty="0">
                <a:latin typeface="Verdana"/>
                <a:cs typeface="Verdana"/>
              </a:rPr>
            </a:br>
            <a:r>
              <a:rPr lang="en-US" sz="2000" dirty="0">
                <a:latin typeface="Verdana"/>
                <a:cs typeface="Verdana"/>
              </a:rPr>
              <a:t>to wellness in our school!</a:t>
            </a:r>
          </a:p>
        </p:txBody>
      </p:sp>
      <p:pic>
        <p:nvPicPr>
          <p:cNvPr id="6" name="ParentPP_slide20.eps" title="Graphic of school officials with kids titled Be A SChool Wellness Champ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9144000" cy="4445000"/>
          </a:xfrm>
          <a:prstGeom prst="rect">
            <a:avLst/>
          </a:prstGeom>
        </p:spPr>
      </p:pic>
    </p:spTree>
    <p:extLst>
      <p:ext uri="{BB962C8B-B14F-4D97-AF65-F5344CB8AC3E}">
        <p14:creationId xmlns:p14="http://schemas.microsoft.com/office/powerpoint/2010/main" val="381258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457200" y="6430"/>
            <a:ext cx="8229600" cy="1143000"/>
          </a:xfrm>
        </p:spPr>
        <p:txBody>
          <a:bodyPr>
            <a:normAutofit/>
          </a:bodyPr>
          <a:lstStyle/>
          <a:p>
            <a:r>
              <a:rPr lang="en-US" sz="4000" dirty="0">
                <a:solidFill>
                  <a:schemeClr val="bg1"/>
                </a:solidFill>
              </a:rPr>
              <a:t>School Wellness Policy</a:t>
            </a:r>
          </a:p>
        </p:txBody>
      </p:sp>
      <p:sp>
        <p:nvSpPr>
          <p:cNvPr id="4" name="TextBox 3"/>
          <p:cNvSpPr txBox="1"/>
          <p:nvPr/>
        </p:nvSpPr>
        <p:spPr>
          <a:xfrm>
            <a:off x="0" y="1425417"/>
            <a:ext cx="9144000" cy="784830"/>
          </a:xfrm>
          <a:prstGeom prst="rect">
            <a:avLst/>
          </a:prstGeom>
          <a:noFill/>
        </p:spPr>
        <p:txBody>
          <a:bodyPr wrap="square" rtlCol="0">
            <a:spAutoFit/>
          </a:bodyPr>
          <a:lstStyle/>
          <a:p>
            <a:pPr lvl="0" algn="ctr" fontAlgn="base">
              <a:spcAft>
                <a:spcPts val="600"/>
              </a:spcAft>
              <a:buClr>
                <a:srgbClr val="FF6600"/>
              </a:buClr>
            </a:pPr>
            <a:r>
              <a:rPr lang="en-US" sz="2000" dirty="0">
                <a:latin typeface="Verdana"/>
                <a:cs typeface="Verdana"/>
              </a:rPr>
              <a:t>A wellness policy helps create a healthy school environment. </a:t>
            </a:r>
          </a:p>
          <a:p>
            <a:pPr lvl="0" algn="ctr" fontAlgn="base">
              <a:spcAft>
                <a:spcPts val="600"/>
              </a:spcAft>
              <a:buClr>
                <a:srgbClr val="FF6600"/>
              </a:buClr>
            </a:pPr>
            <a:r>
              <a:rPr lang="en-US" sz="2000" dirty="0">
                <a:latin typeface="Verdana"/>
                <a:cs typeface="Verdana"/>
              </a:rPr>
              <a:t>Our wellness policy talks about:</a:t>
            </a:r>
          </a:p>
        </p:txBody>
      </p:sp>
      <p:pic>
        <p:nvPicPr>
          <p:cNvPr id="25" name="Picture 24" title="Grile in athletic unif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 y="3009900"/>
            <a:ext cx="946222" cy="1860550"/>
          </a:xfrm>
          <a:prstGeom prst="rect">
            <a:avLst/>
          </a:prstGeom>
        </p:spPr>
      </p:pic>
      <p:pic>
        <p:nvPicPr>
          <p:cNvPr id="30" name="Picture 29" title="Graphic title Taste Test Today"/>
          <p:cNvPicPr>
            <a:picLocks noChangeAspect="1"/>
          </p:cNvPicPr>
          <p:nvPr/>
        </p:nvPicPr>
        <p:blipFill>
          <a:blip r:embed="rId4"/>
          <a:stretch>
            <a:fillRect/>
          </a:stretch>
        </p:blipFill>
        <p:spPr>
          <a:xfrm>
            <a:off x="60435" y="5368380"/>
            <a:ext cx="992916" cy="1459736"/>
          </a:xfrm>
          <a:prstGeom prst="rect">
            <a:avLst/>
          </a:prstGeom>
        </p:spPr>
      </p:pic>
      <p:sp>
        <p:nvSpPr>
          <p:cNvPr id="6" name="Rectangle 5"/>
          <p:cNvSpPr/>
          <p:nvPr/>
        </p:nvSpPr>
        <p:spPr>
          <a:xfrm>
            <a:off x="944880" y="2732038"/>
            <a:ext cx="2902473" cy="3554819"/>
          </a:xfrm>
          <a:prstGeom prst="rect">
            <a:avLst/>
          </a:prstGeom>
        </p:spPr>
        <p:txBody>
          <a:bodyPr wrap="square" numCol="1">
            <a:spAutoFit/>
          </a:bodyPr>
          <a:lstStyle/>
          <a:p>
            <a:pPr marL="285750" indent="-285750">
              <a:spcAft>
                <a:spcPts val="5400"/>
              </a:spcAft>
              <a:buClr>
                <a:srgbClr val="FF6600"/>
              </a:buClr>
              <a:buSzPct val="95000"/>
              <a:buFont typeface="Wingdings" charset="2"/>
              <a:buChar char=""/>
            </a:pPr>
            <a:r>
              <a:rPr lang="en-US" dirty="0">
                <a:latin typeface="Verdana"/>
                <a:cs typeface="Verdana"/>
              </a:rPr>
              <a:t>Nutrition education</a:t>
            </a:r>
          </a:p>
          <a:p>
            <a:pPr marL="285750" indent="-285750">
              <a:spcAft>
                <a:spcPts val="5400"/>
              </a:spcAft>
              <a:buClr>
                <a:srgbClr val="FF6600"/>
              </a:buClr>
              <a:buSzPct val="95000"/>
              <a:buFont typeface="Wingdings" charset="2"/>
              <a:buChar char=""/>
            </a:pPr>
            <a:r>
              <a:rPr lang="en-US" dirty="0">
                <a:latin typeface="Verdana"/>
                <a:cs typeface="Verdana"/>
              </a:rPr>
              <a:t>Physical activity</a:t>
            </a:r>
          </a:p>
          <a:p>
            <a:pPr marL="285750" indent="-285750">
              <a:spcAft>
                <a:spcPts val="5400"/>
              </a:spcAft>
              <a:buClr>
                <a:srgbClr val="FF6600"/>
              </a:buClr>
              <a:buSzPct val="95000"/>
              <a:buFont typeface="Wingdings" charset="2"/>
              <a:buChar char=""/>
            </a:pPr>
            <a:r>
              <a:rPr lang="en-US" dirty="0">
                <a:latin typeface="Verdana"/>
                <a:cs typeface="Verdana"/>
              </a:rPr>
              <a:t>Foods and drinks sold to students</a:t>
            </a:r>
          </a:p>
          <a:p>
            <a:pPr marL="285750" indent="-285750">
              <a:spcAft>
                <a:spcPts val="5400"/>
              </a:spcAft>
              <a:buClr>
                <a:srgbClr val="FF6600"/>
              </a:buClr>
              <a:buSzPct val="95000"/>
              <a:buFont typeface="Wingdings" charset="2"/>
              <a:buChar char=""/>
            </a:pPr>
            <a:r>
              <a:rPr lang="en-US" dirty="0">
                <a:latin typeface="Verdana"/>
                <a:cs typeface="Verdana"/>
              </a:rPr>
              <a:t>Nutrition promotion</a:t>
            </a:r>
          </a:p>
        </p:txBody>
      </p:sp>
      <p:pic>
        <p:nvPicPr>
          <p:cNvPr id="15" name="Picture 14" title="Picture of Books"/>
          <p:cNvPicPr>
            <a:picLocks noChangeAspect="1"/>
          </p:cNvPicPr>
          <p:nvPr/>
        </p:nvPicPr>
        <p:blipFill>
          <a:blip r:embed="rId5"/>
          <a:stretch>
            <a:fillRect/>
          </a:stretch>
        </p:blipFill>
        <p:spPr>
          <a:xfrm>
            <a:off x="3492501" y="2298701"/>
            <a:ext cx="1094428" cy="1152711"/>
          </a:xfrm>
          <a:prstGeom prst="rect">
            <a:avLst/>
          </a:prstGeom>
        </p:spPr>
      </p:pic>
      <p:pic>
        <p:nvPicPr>
          <p:cNvPr id="14" name="ParentPP_slide8b.eps" title="Vending machine with food and drin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3779" y="4003386"/>
            <a:ext cx="1035747" cy="1758815"/>
          </a:xfrm>
          <a:prstGeom prst="rect">
            <a:avLst/>
          </a:prstGeom>
        </p:spPr>
      </p:pic>
      <p:sp>
        <p:nvSpPr>
          <p:cNvPr id="7" name="Rectangle 6"/>
          <p:cNvSpPr/>
          <p:nvPr/>
        </p:nvSpPr>
        <p:spPr>
          <a:xfrm>
            <a:off x="4586928" y="2732038"/>
            <a:ext cx="4061771" cy="3139321"/>
          </a:xfrm>
          <a:prstGeom prst="rect">
            <a:avLst/>
          </a:prstGeom>
        </p:spPr>
        <p:txBody>
          <a:bodyPr wrap="square" numCol="1">
            <a:spAutoFit/>
          </a:bodyPr>
          <a:lstStyle/>
          <a:p>
            <a:pPr marL="285750" indent="-285750">
              <a:spcAft>
                <a:spcPts val="5400"/>
              </a:spcAft>
              <a:buClr>
                <a:srgbClr val="FF6600"/>
              </a:buClr>
              <a:buSzPct val="95000"/>
              <a:buFont typeface="Wingdings" charset="2"/>
              <a:buChar char=""/>
            </a:pPr>
            <a:r>
              <a:rPr lang="en-US" dirty="0">
                <a:latin typeface="Verdana"/>
                <a:cs typeface="Verdana"/>
              </a:rPr>
              <a:t>Food and beverages, not sold, but provided to students </a:t>
            </a:r>
          </a:p>
          <a:p>
            <a:pPr marL="285750" indent="-285750">
              <a:spcAft>
                <a:spcPts val="5400"/>
              </a:spcAft>
              <a:buClr>
                <a:srgbClr val="FF6600"/>
              </a:buClr>
              <a:buSzPct val="95000"/>
              <a:buFont typeface="Wingdings" charset="2"/>
              <a:buChar char=""/>
            </a:pPr>
            <a:r>
              <a:rPr lang="en-US" dirty="0">
                <a:latin typeface="Verdana"/>
                <a:cs typeface="Verdana"/>
              </a:rPr>
              <a:t>Food and beverage </a:t>
            </a:r>
            <a:br>
              <a:rPr lang="en-US" dirty="0">
                <a:latin typeface="Verdana"/>
                <a:cs typeface="Verdana"/>
              </a:rPr>
            </a:br>
            <a:r>
              <a:rPr lang="en-US" dirty="0">
                <a:latin typeface="Verdana"/>
                <a:cs typeface="Verdana"/>
              </a:rPr>
              <a:t>marketing</a:t>
            </a:r>
          </a:p>
          <a:p>
            <a:pPr marL="285750" indent="-285750">
              <a:spcAft>
                <a:spcPts val="5400"/>
              </a:spcAft>
              <a:buClr>
                <a:srgbClr val="FF6600"/>
              </a:buClr>
              <a:buSzPct val="95000"/>
              <a:buFont typeface="Wingdings" charset="2"/>
              <a:buChar char=""/>
            </a:pPr>
            <a:r>
              <a:rPr lang="en-US" dirty="0">
                <a:latin typeface="Verdana"/>
                <a:cs typeface="Verdana"/>
              </a:rPr>
              <a:t>Informing the community, leadership, and more</a:t>
            </a:r>
          </a:p>
        </p:txBody>
      </p:sp>
      <p:pic>
        <p:nvPicPr>
          <p:cNvPr id="28" name="Picture 27" title="Graphic titled Class Part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354" y="2233783"/>
            <a:ext cx="919608" cy="1217629"/>
          </a:xfrm>
          <a:prstGeom prst="rect">
            <a:avLst/>
          </a:prstGeom>
        </p:spPr>
      </p:pic>
      <p:pic>
        <p:nvPicPr>
          <p:cNvPr id="23" name="Picture 22" title="Question mark and exclamation point."/>
          <p:cNvPicPr>
            <a:picLocks noChangeAspect="1"/>
          </p:cNvPicPr>
          <p:nvPr/>
        </p:nvPicPr>
        <p:blipFill>
          <a:blip r:embed="rId8"/>
          <a:stretch>
            <a:fillRect/>
          </a:stretch>
        </p:blipFill>
        <p:spPr>
          <a:xfrm>
            <a:off x="7086599" y="5889434"/>
            <a:ext cx="1685363" cy="811648"/>
          </a:xfrm>
          <a:prstGeom prst="rect">
            <a:avLst/>
          </a:prstGeom>
        </p:spPr>
      </p:pic>
    </p:spTree>
    <p:extLst>
      <p:ext uri="{BB962C8B-B14F-4D97-AF65-F5344CB8AC3E}">
        <p14:creationId xmlns:p14="http://schemas.microsoft.com/office/powerpoint/2010/main" val="371476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5638"/>
            <a:ext cx="8229600" cy="1143000"/>
          </a:xfrm>
        </p:spPr>
        <p:txBody>
          <a:bodyPr>
            <a:normAutofit/>
          </a:bodyPr>
          <a:lstStyle/>
          <a:p>
            <a:r>
              <a:rPr lang="en-US" sz="4000" dirty="0">
                <a:solidFill>
                  <a:schemeClr val="bg1"/>
                </a:solidFill>
              </a:rPr>
              <a:t>Our Wellness Policy</a:t>
            </a:r>
          </a:p>
        </p:txBody>
      </p:sp>
      <p:sp>
        <p:nvSpPr>
          <p:cNvPr id="6" name="TextBox 5"/>
          <p:cNvSpPr txBox="1"/>
          <p:nvPr/>
        </p:nvSpPr>
        <p:spPr>
          <a:xfrm>
            <a:off x="447040" y="1476217"/>
            <a:ext cx="6004560" cy="1631216"/>
          </a:xfrm>
          <a:prstGeom prst="rect">
            <a:avLst/>
          </a:prstGeom>
          <a:noFill/>
        </p:spPr>
        <p:txBody>
          <a:bodyPr wrap="square" rtlCol="0">
            <a:spAutoFit/>
          </a:bodyPr>
          <a:lstStyle/>
          <a:p>
            <a:pPr marL="342900" lvl="0" indent="-342900" fontAlgn="base">
              <a:spcAft>
                <a:spcPts val="2400"/>
              </a:spcAft>
              <a:buClr>
                <a:srgbClr val="FF6600"/>
              </a:buClr>
              <a:buFont typeface="Arial"/>
              <a:buChar char="•"/>
            </a:pPr>
            <a:r>
              <a:rPr lang="en-US" sz="2000" dirty="0">
                <a:latin typeface="Verdana"/>
                <a:cs typeface="Verdana"/>
              </a:rPr>
              <a:t>Learn more! Read the full policy at: </a:t>
            </a:r>
            <a:br>
              <a:rPr lang="en-US" sz="2000" dirty="0">
                <a:latin typeface="Verdana"/>
                <a:cs typeface="Verdana"/>
              </a:rPr>
            </a:br>
            <a:r>
              <a:rPr lang="en-US" sz="2000" dirty="0">
                <a:solidFill>
                  <a:srgbClr val="FF0080"/>
                </a:solidFill>
                <a:latin typeface="Verdana"/>
                <a:cs typeface="Verdana"/>
              </a:rPr>
              <a:t>[insert Web site]</a:t>
            </a:r>
          </a:p>
          <a:p>
            <a:pPr marL="342900" lvl="0" indent="-342900" fontAlgn="base">
              <a:spcAft>
                <a:spcPts val="2400"/>
              </a:spcAft>
              <a:buClr>
                <a:srgbClr val="FF6600"/>
              </a:buClr>
              <a:buFont typeface="Arial"/>
              <a:buChar char="•"/>
            </a:pPr>
            <a:r>
              <a:rPr lang="en-US" sz="2000" dirty="0">
                <a:latin typeface="Verdana"/>
                <a:cs typeface="Verdana"/>
              </a:rPr>
              <a:t>Information about our policy in other languages is available at: </a:t>
            </a:r>
            <a:r>
              <a:rPr lang="en-US" sz="2000" dirty="0">
                <a:solidFill>
                  <a:srgbClr val="FF0080"/>
                </a:solidFill>
                <a:latin typeface="Verdana"/>
                <a:cs typeface="Verdana"/>
              </a:rPr>
              <a:t>[insert Web site]</a:t>
            </a:r>
          </a:p>
        </p:txBody>
      </p:sp>
      <p:sp>
        <p:nvSpPr>
          <p:cNvPr id="10" name="Rectangle 9" title="Line"/>
          <p:cNvSpPr/>
          <p:nvPr/>
        </p:nvSpPr>
        <p:spPr>
          <a:xfrm>
            <a:off x="3238500" y="6116588"/>
            <a:ext cx="3682999" cy="19222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arentPP_slide4.eps" title="Graphic of children in front of a sign that says School Wellness Polic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393" y="3314700"/>
            <a:ext cx="6424300" cy="3543300"/>
          </a:xfrm>
          <a:prstGeom prst="rect">
            <a:avLst/>
          </a:prstGeom>
        </p:spPr>
      </p:pic>
      <p:sp>
        <p:nvSpPr>
          <p:cNvPr id="8" name="TextBox 7"/>
          <p:cNvSpPr txBox="1"/>
          <p:nvPr/>
        </p:nvSpPr>
        <p:spPr>
          <a:xfrm>
            <a:off x="4358232" y="4415476"/>
            <a:ext cx="1633839" cy="923330"/>
          </a:xfrm>
          <a:prstGeom prst="rect">
            <a:avLst/>
          </a:prstGeom>
          <a:noFill/>
        </p:spPr>
        <p:txBody>
          <a:bodyPr wrap="square" rtlCol="0">
            <a:spAutoFit/>
          </a:bodyPr>
          <a:lstStyle/>
          <a:p>
            <a:pPr algn="ctr"/>
            <a:r>
              <a:rPr lang="en-US" dirty="0"/>
              <a:t>School</a:t>
            </a:r>
            <a:br>
              <a:rPr lang="en-US" dirty="0"/>
            </a:br>
            <a:r>
              <a:rPr lang="en-US" dirty="0"/>
              <a:t>Wellness Policy </a:t>
            </a:r>
          </a:p>
        </p:txBody>
      </p:sp>
    </p:spTree>
    <p:extLst>
      <p:ext uri="{BB962C8B-B14F-4D97-AF65-F5344CB8AC3E}">
        <p14:creationId xmlns:p14="http://schemas.microsoft.com/office/powerpoint/2010/main" val="305747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457200" y="-9134"/>
            <a:ext cx="8229600" cy="1143000"/>
          </a:xfrm>
        </p:spPr>
        <p:txBody>
          <a:bodyPr>
            <a:normAutofit/>
          </a:bodyPr>
          <a:lstStyle/>
          <a:p>
            <a:r>
              <a:rPr lang="en-US" sz="4000" dirty="0">
                <a:solidFill>
                  <a:schemeClr val="bg1"/>
                </a:solidFill>
              </a:rPr>
              <a:t>Importance of Nutrition Education</a:t>
            </a:r>
          </a:p>
        </p:txBody>
      </p:sp>
      <p:sp>
        <p:nvSpPr>
          <p:cNvPr id="4" name="TextBox 3"/>
          <p:cNvSpPr txBox="1"/>
          <p:nvPr/>
        </p:nvSpPr>
        <p:spPr>
          <a:xfrm>
            <a:off x="629920" y="1583305"/>
            <a:ext cx="5006134" cy="3785652"/>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Gives students the knowledge, skills, and confidence to make healthy eating choices.</a:t>
            </a:r>
          </a:p>
          <a:p>
            <a:pPr marL="342900" indent="-342900" fontAlgn="base">
              <a:spcAft>
                <a:spcPts val="1800"/>
              </a:spcAft>
              <a:buClr>
                <a:srgbClr val="FF6600"/>
              </a:buClr>
              <a:buSzPct val="75000"/>
              <a:buFont typeface="Wingdings" charset="2"/>
              <a:buChar char=""/>
            </a:pPr>
            <a:r>
              <a:rPr lang="en-US" sz="2000" dirty="0">
                <a:latin typeface="Verdana"/>
                <a:cs typeface="Verdana"/>
              </a:rPr>
              <a:t>Nutrition education may include: </a:t>
            </a:r>
          </a:p>
          <a:p>
            <a:pPr marL="713232" lvl="0" indent="-342900" fontAlgn="base">
              <a:spcAft>
                <a:spcPts val="1800"/>
              </a:spcAft>
              <a:buClr>
                <a:srgbClr val="800080"/>
              </a:buClr>
              <a:buSzPct val="75000"/>
              <a:buFont typeface="Wingdings" charset="2"/>
              <a:buChar char="§"/>
            </a:pPr>
            <a:r>
              <a:rPr lang="en-US" sz="2000" dirty="0">
                <a:latin typeface="Verdana"/>
                <a:cs typeface="Verdana"/>
              </a:rPr>
              <a:t>teaching about healthy meal patterns</a:t>
            </a:r>
          </a:p>
          <a:p>
            <a:pPr marL="713232" lvl="0" indent="-342900" fontAlgn="base">
              <a:spcAft>
                <a:spcPts val="1800"/>
              </a:spcAft>
              <a:buClr>
                <a:srgbClr val="800080"/>
              </a:buClr>
              <a:buSzPct val="75000"/>
              <a:buFont typeface="Wingdings" charset="2"/>
              <a:buChar char="§"/>
            </a:pPr>
            <a:r>
              <a:rPr lang="en-US" sz="2000" dirty="0">
                <a:latin typeface="Verdana"/>
                <a:cs typeface="Verdana"/>
              </a:rPr>
              <a:t>reading Nutrition Facts labels</a:t>
            </a:r>
          </a:p>
          <a:p>
            <a:pPr marL="713232" lvl="0" indent="-342900" fontAlgn="base">
              <a:spcAft>
                <a:spcPts val="1800"/>
              </a:spcAft>
              <a:buClr>
                <a:srgbClr val="800080"/>
              </a:buClr>
              <a:buSzPct val="75000"/>
              <a:buFont typeface="Wingdings" charset="2"/>
              <a:buChar char="§"/>
            </a:pPr>
            <a:r>
              <a:rPr lang="en-US" sz="2000" dirty="0">
                <a:latin typeface="Verdana"/>
                <a:cs typeface="Verdana"/>
              </a:rPr>
              <a:t>identifying sources of added sugars, saturated fats</a:t>
            </a:r>
          </a:p>
        </p:txBody>
      </p:sp>
      <p:sp>
        <p:nvSpPr>
          <p:cNvPr id="7" name="Rounded Rectangle 6" title="Magenta rectangle"/>
          <p:cNvSpPr/>
          <p:nvPr/>
        </p:nvSpPr>
        <p:spPr>
          <a:xfrm>
            <a:off x="1163848" y="5618790"/>
            <a:ext cx="6816305" cy="1187827"/>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65068" y="5743026"/>
            <a:ext cx="7813864" cy="1200328"/>
          </a:xfrm>
          <a:prstGeom prst="rect">
            <a:avLst/>
          </a:prstGeom>
          <a:noFill/>
        </p:spPr>
        <p:txBody>
          <a:bodyPr wrap="square" rtlCol="0">
            <a:spAutoFit/>
          </a:bodyPr>
          <a:lstStyle/>
          <a:p>
            <a:pPr lvl="0" algn="ctr"/>
            <a:r>
              <a:rPr lang="en-US" sz="2400" dirty="0">
                <a:solidFill>
                  <a:schemeClr val="bg1"/>
                </a:solidFill>
                <a:cs typeface="Verdana"/>
              </a:rPr>
              <a:t>Get involved! Ask your teacher how you can </a:t>
            </a:r>
            <a:br>
              <a:rPr lang="en-US" sz="2400" dirty="0">
                <a:solidFill>
                  <a:schemeClr val="bg1"/>
                </a:solidFill>
                <a:cs typeface="Verdana"/>
              </a:rPr>
            </a:br>
            <a:r>
              <a:rPr lang="en-US" sz="2400" dirty="0">
                <a:solidFill>
                  <a:schemeClr val="bg1"/>
                </a:solidFill>
                <a:cs typeface="Verdana"/>
              </a:rPr>
              <a:t>support nutrition education in the classroom.</a:t>
            </a:r>
          </a:p>
          <a:p>
            <a:pPr algn="ctr"/>
            <a:endParaRPr lang="en-US" sz="2400" dirty="0">
              <a:solidFill>
                <a:schemeClr val="bg1"/>
              </a:solidFill>
            </a:endParaRPr>
          </a:p>
        </p:txBody>
      </p:sp>
      <p:pic>
        <p:nvPicPr>
          <p:cNvPr id="9" name="Picture 8" title="Graphic logo from ChooseMyPlate.gov"/>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4000" y="1583305"/>
            <a:ext cx="2148834" cy="1921895"/>
          </a:xfrm>
          <a:prstGeom prst="rect">
            <a:avLst/>
          </a:prstGeom>
        </p:spPr>
      </p:pic>
      <p:pic>
        <p:nvPicPr>
          <p:cNvPr id="5" name="Parent_PPT_sl5.eps" descr="/Users/mabelzorzano/Documents/FNS_SchoolWellness/Art/Parent_PPT_sl5.eps" title="Graphic of Teacher with book"/>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6054" y="1551555"/>
            <a:ext cx="1398410" cy="4152854"/>
          </a:xfrm>
          <a:prstGeom prst="rect">
            <a:avLst/>
          </a:prstGeom>
        </p:spPr>
      </p:pic>
    </p:spTree>
    <p:extLst>
      <p:ext uri="{BB962C8B-B14F-4D97-AF65-F5344CB8AC3E}">
        <p14:creationId xmlns:p14="http://schemas.microsoft.com/office/powerpoint/2010/main" val="242343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47040" y="518765"/>
            <a:ext cx="8229600" cy="1143000"/>
          </a:xfrm>
        </p:spPr>
        <p:txBody>
          <a:bodyPr>
            <a:normAutofit fontScale="90000"/>
          </a:bodyPr>
          <a:lstStyle/>
          <a:p>
            <a:r>
              <a:rPr lang="en-US" sz="6700" baseline="30000" dirty="0">
                <a:solidFill>
                  <a:schemeClr val="bg1"/>
                </a:solidFill>
              </a:rPr>
              <a:t>Nutrition Promotion</a:t>
            </a:r>
            <a:r>
              <a:rPr lang="en-US" baseline="30000" dirty="0">
                <a:solidFill>
                  <a:schemeClr val="bg1"/>
                </a:solidFill>
              </a:rPr>
              <a:t/>
            </a:r>
            <a:br>
              <a:rPr lang="en-US" baseline="30000" dirty="0">
                <a:solidFill>
                  <a:schemeClr val="bg1"/>
                </a:solidFill>
              </a:rPr>
            </a:br>
            <a:endParaRPr lang="en-US" dirty="0"/>
          </a:p>
        </p:txBody>
      </p:sp>
      <p:sp>
        <p:nvSpPr>
          <p:cNvPr id="4" name="TextBox 3"/>
          <p:cNvSpPr txBox="1"/>
          <p:nvPr/>
        </p:nvSpPr>
        <p:spPr>
          <a:xfrm>
            <a:off x="447040" y="1387317"/>
            <a:ext cx="8148320" cy="3170099"/>
          </a:xfrm>
          <a:prstGeom prst="rect">
            <a:avLst/>
          </a:prstGeom>
          <a:noFill/>
        </p:spPr>
        <p:txBody>
          <a:bodyPr wrap="square" rtlCol="0">
            <a:spAutoFit/>
          </a:bodyPr>
          <a:lstStyle/>
          <a:p>
            <a:pPr marL="342900" indent="-342900" fontAlgn="base">
              <a:spcAft>
                <a:spcPts val="1200"/>
              </a:spcAft>
              <a:buClr>
                <a:srgbClr val="FF6600"/>
              </a:buClr>
              <a:buSzPct val="75000"/>
              <a:buFont typeface="Wingdings" charset="2"/>
              <a:buChar char=""/>
            </a:pPr>
            <a:r>
              <a:rPr lang="en-US" sz="2000" dirty="0">
                <a:latin typeface="Verdana"/>
                <a:cs typeface="Verdana"/>
              </a:rPr>
              <a:t>Encourage students to make healthy nutrition choices</a:t>
            </a:r>
          </a:p>
          <a:p>
            <a:pPr marL="342900" indent="-342900" fontAlgn="base">
              <a:spcAft>
                <a:spcPts val="1200"/>
              </a:spcAft>
              <a:buClr>
                <a:srgbClr val="FF6600"/>
              </a:buClr>
              <a:buSzPct val="75000"/>
              <a:buFont typeface="Wingdings" charset="2"/>
              <a:buChar char=""/>
            </a:pPr>
            <a:r>
              <a:rPr lang="en-US" sz="2000" dirty="0">
                <a:latin typeface="Verdana"/>
                <a:cs typeface="Verdana"/>
              </a:rPr>
              <a:t>Here are the nutrition promotion activities taking place in our school </a:t>
            </a:r>
            <a:r>
              <a:rPr lang="en-US" sz="2000" b="1" dirty="0">
                <a:solidFill>
                  <a:srgbClr val="FF0080"/>
                </a:solidFill>
                <a:latin typeface="Verdana"/>
                <a:cs typeface="Verdana"/>
              </a:rPr>
              <a:t>[Insert specific wellness policy language on nutrition promotion. Delete from the examples list below as appropriate] </a:t>
            </a:r>
          </a:p>
          <a:p>
            <a:pPr marL="713232" lvl="0" indent="-342900" fontAlgn="base">
              <a:spcAft>
                <a:spcPts val="1200"/>
              </a:spcAft>
              <a:buClr>
                <a:srgbClr val="800080"/>
              </a:buClr>
              <a:buSzPct val="75000"/>
              <a:buFont typeface="Arial"/>
              <a:buChar char="•"/>
            </a:pPr>
            <a:r>
              <a:rPr lang="en-US" sz="2000" dirty="0">
                <a:latin typeface="Verdana"/>
                <a:cs typeface="Verdana"/>
              </a:rPr>
              <a:t>Taste test</a:t>
            </a:r>
          </a:p>
          <a:p>
            <a:pPr marL="713232" lvl="0" indent="-342900" fontAlgn="base">
              <a:spcAft>
                <a:spcPts val="1200"/>
              </a:spcAft>
              <a:buClr>
                <a:srgbClr val="800080"/>
              </a:buClr>
              <a:buSzPct val="75000"/>
              <a:buFont typeface="Arial"/>
              <a:buChar char="•"/>
            </a:pPr>
            <a:r>
              <a:rPr lang="en-US" sz="2000" dirty="0">
                <a:latin typeface="Verdana"/>
                <a:cs typeface="Verdana"/>
              </a:rPr>
              <a:t>Menu contests</a:t>
            </a:r>
          </a:p>
          <a:p>
            <a:pPr marL="713232" lvl="0" indent="-342900" fontAlgn="base">
              <a:spcAft>
                <a:spcPts val="1200"/>
              </a:spcAft>
              <a:buClr>
                <a:srgbClr val="800080"/>
              </a:buClr>
              <a:buSzPct val="75000"/>
              <a:buFont typeface="Arial"/>
              <a:buChar char="•"/>
            </a:pPr>
            <a:r>
              <a:rPr lang="en-US" sz="2000" dirty="0">
                <a:latin typeface="Verdana"/>
                <a:cs typeface="Verdana"/>
              </a:rPr>
              <a:t>Cooking competition</a:t>
            </a:r>
          </a:p>
        </p:txBody>
      </p:sp>
      <p:sp>
        <p:nvSpPr>
          <p:cNvPr id="9" name="Rectangle 8" title="Magenta rectangle"/>
          <p:cNvSpPr/>
          <p:nvPr/>
        </p:nvSpPr>
        <p:spPr>
          <a:xfrm>
            <a:off x="558800" y="5626100"/>
            <a:ext cx="4159250" cy="1231899"/>
          </a:xfrm>
          <a:prstGeom prst="rect">
            <a:avLst/>
          </a:prstGeom>
          <a:solidFill>
            <a:srgbClr val="821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title="Speech bub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5738" y="4640984"/>
            <a:ext cx="1427811" cy="1120899"/>
          </a:xfrm>
          <a:prstGeom prst="rect">
            <a:avLst/>
          </a:prstGeom>
        </p:spPr>
      </p:pic>
      <p:sp>
        <p:nvSpPr>
          <p:cNvPr id="8" name="TextBox 7"/>
          <p:cNvSpPr txBox="1"/>
          <p:nvPr/>
        </p:nvSpPr>
        <p:spPr>
          <a:xfrm>
            <a:off x="323850" y="4805150"/>
            <a:ext cx="1396999" cy="698221"/>
          </a:xfrm>
          <a:prstGeom prst="rect">
            <a:avLst/>
          </a:prstGeom>
          <a:noFill/>
        </p:spPr>
        <p:txBody>
          <a:bodyPr wrap="square" rtlCol="0">
            <a:spAutoFit/>
          </a:bodyPr>
          <a:lstStyle/>
          <a:p>
            <a:pPr lvl="0" algn="ctr">
              <a:lnSpc>
                <a:spcPct val="90000"/>
              </a:lnSpc>
            </a:pPr>
            <a:r>
              <a:rPr lang="en-US" dirty="0">
                <a:solidFill>
                  <a:srgbClr val="821057"/>
                </a:solidFill>
              </a:rPr>
              <a:t>How can you get involved? </a:t>
            </a:r>
          </a:p>
        </p:txBody>
      </p:sp>
      <p:sp>
        <p:nvSpPr>
          <p:cNvPr id="7" name="TextBox 6"/>
          <p:cNvSpPr txBox="1"/>
          <p:nvPr/>
        </p:nvSpPr>
        <p:spPr>
          <a:xfrm>
            <a:off x="635000" y="5685683"/>
            <a:ext cx="4083050" cy="1095685"/>
          </a:xfrm>
          <a:prstGeom prst="rect">
            <a:avLst/>
          </a:prstGeom>
          <a:noFill/>
        </p:spPr>
        <p:txBody>
          <a:bodyPr wrap="square" rtlCol="0">
            <a:spAutoFit/>
          </a:bodyPr>
          <a:lstStyle/>
          <a:p>
            <a:pPr lvl="0">
              <a:lnSpc>
                <a:spcPct val="90000"/>
              </a:lnSpc>
            </a:pPr>
            <a:r>
              <a:rPr lang="en-US" sz="2400" dirty="0">
                <a:solidFill>
                  <a:schemeClr val="bg1">
                    <a:lumMod val="95000"/>
                  </a:schemeClr>
                </a:solidFill>
              </a:rPr>
              <a:t>Volunteer to help with a taste test and come have breakfast or lunch with your child.</a:t>
            </a:r>
          </a:p>
        </p:txBody>
      </p:sp>
      <p:pic>
        <p:nvPicPr>
          <p:cNvPr id="5" name="ParentPP_slide6_rev.eps" title="Graphic of server serving vegetab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545" y="3671745"/>
            <a:ext cx="3724155" cy="3198954"/>
          </a:xfrm>
          <a:prstGeom prst="rect">
            <a:avLst/>
          </a:prstGeom>
        </p:spPr>
      </p:pic>
    </p:spTree>
    <p:extLst>
      <p:ext uri="{BB962C8B-B14F-4D97-AF65-F5344CB8AC3E}">
        <p14:creationId xmlns:p14="http://schemas.microsoft.com/office/powerpoint/2010/main" val="17983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199" y="529947"/>
            <a:ext cx="8229600" cy="1143000"/>
          </a:xfrm>
        </p:spPr>
        <p:txBody>
          <a:bodyPr>
            <a:normAutofit fontScale="90000"/>
          </a:bodyPr>
          <a:lstStyle/>
          <a:p>
            <a:r>
              <a:rPr lang="en-US" sz="6700" baseline="30000" dirty="0">
                <a:solidFill>
                  <a:schemeClr val="bg1"/>
                </a:solidFill>
              </a:rPr>
              <a:t>Physical Activity &amp; Physical Education</a:t>
            </a:r>
            <a:r>
              <a:rPr lang="en-US" baseline="30000" dirty="0">
                <a:solidFill>
                  <a:schemeClr val="bg1"/>
                </a:solidFill>
              </a:rPr>
              <a:t/>
            </a:r>
            <a:br>
              <a:rPr lang="en-US" baseline="30000" dirty="0">
                <a:solidFill>
                  <a:schemeClr val="bg1"/>
                </a:solidFill>
              </a:rPr>
            </a:br>
            <a:endParaRPr lang="en-US" dirty="0"/>
          </a:p>
        </p:txBody>
      </p:sp>
      <p:sp>
        <p:nvSpPr>
          <p:cNvPr id="4" name="TextBox 3"/>
          <p:cNvSpPr txBox="1"/>
          <p:nvPr/>
        </p:nvSpPr>
        <p:spPr>
          <a:xfrm>
            <a:off x="650240" y="1509714"/>
            <a:ext cx="7843520" cy="2092881"/>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We want kids to have the opportunity to be physically active at school. </a:t>
            </a:r>
          </a:p>
          <a:p>
            <a:pPr marL="342900" lvl="0" indent="-342900" fontAlgn="base">
              <a:spcAft>
                <a:spcPts val="1800"/>
              </a:spcAft>
              <a:buClr>
                <a:srgbClr val="FF6600"/>
              </a:buClr>
              <a:buSzPct val="75000"/>
              <a:buFont typeface="Wingdings" charset="2"/>
              <a:buChar char=""/>
            </a:pPr>
            <a:r>
              <a:rPr lang="en-US" sz="2000" dirty="0">
                <a:latin typeface="Verdana"/>
                <a:cs typeface="Verdana"/>
              </a:rPr>
              <a:t>Recommended physical activity for children and adolescents = 60 minutes or more each day. </a:t>
            </a:r>
          </a:p>
          <a:p>
            <a:pPr marL="342900" indent="-342900" fontAlgn="base">
              <a:spcAft>
                <a:spcPts val="1800"/>
              </a:spcAft>
              <a:buClr>
                <a:srgbClr val="FF6600"/>
              </a:buClr>
              <a:buSzPct val="75000"/>
              <a:buFont typeface="Wingdings" charset="2"/>
              <a:buChar char=""/>
            </a:pPr>
            <a:r>
              <a:rPr lang="en-US" sz="2000" b="1" dirty="0">
                <a:solidFill>
                  <a:srgbClr val="FF0080"/>
                </a:solidFill>
                <a:latin typeface="Verdana"/>
                <a:cs typeface="Verdana"/>
              </a:rPr>
              <a:t>[Insert what’s happening in your school] </a:t>
            </a:r>
          </a:p>
        </p:txBody>
      </p:sp>
      <p:pic>
        <p:nvPicPr>
          <p:cNvPr id="5" name="ParentPP_slide7.eps" title="Graphic of girls playing basketb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34294"/>
            <a:ext cx="9143997" cy="3084285"/>
          </a:xfrm>
          <a:prstGeom prst="rect">
            <a:avLst/>
          </a:prstGeom>
        </p:spPr>
      </p:pic>
    </p:spTree>
    <p:extLst>
      <p:ext uri="{BB962C8B-B14F-4D97-AF65-F5344CB8AC3E}">
        <p14:creationId xmlns:p14="http://schemas.microsoft.com/office/powerpoint/2010/main" val="3008504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133891"/>
            <a:ext cx="8229600" cy="1143000"/>
          </a:xfrm>
        </p:spPr>
        <p:txBody>
          <a:bodyPr>
            <a:normAutofit/>
          </a:bodyPr>
          <a:lstStyle/>
          <a:p>
            <a:r>
              <a:rPr lang="en-US" sz="6000" baseline="30000" dirty="0">
                <a:solidFill>
                  <a:schemeClr val="bg1"/>
                </a:solidFill>
              </a:rPr>
              <a:t>Our School Wellness Policy </a:t>
            </a:r>
            <a:endParaRPr lang="en-US" sz="6000" dirty="0"/>
          </a:p>
        </p:txBody>
      </p:sp>
      <p:sp>
        <p:nvSpPr>
          <p:cNvPr id="6" name="TextBox 5"/>
          <p:cNvSpPr txBox="1"/>
          <p:nvPr/>
        </p:nvSpPr>
        <p:spPr>
          <a:xfrm>
            <a:off x="406401" y="1495428"/>
            <a:ext cx="6070600" cy="2246769"/>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Our wellness policy supports healthy school breakfasts and lunches.</a:t>
            </a:r>
          </a:p>
          <a:p>
            <a:pPr marL="342900" lvl="0" indent="-342900" fontAlgn="base">
              <a:spcAft>
                <a:spcPts val="1200"/>
              </a:spcAft>
              <a:buClr>
                <a:srgbClr val="FF6600"/>
              </a:buClr>
              <a:buFont typeface="Arial"/>
              <a:buChar char="•"/>
            </a:pPr>
            <a:r>
              <a:rPr lang="en-US" sz="2000" dirty="0">
                <a:latin typeface="Verdana"/>
                <a:cs typeface="Verdana"/>
              </a:rPr>
              <a:t>All other food and drinks sold in school during the school day must follow the Smart Snacks standards. </a:t>
            </a:r>
          </a:p>
          <a:p>
            <a:pPr marL="342900" lvl="0" indent="-342900" fontAlgn="base">
              <a:spcAft>
                <a:spcPts val="1200"/>
              </a:spcAft>
              <a:buClr>
                <a:srgbClr val="FF6600"/>
              </a:buClr>
              <a:buFont typeface="Arial"/>
              <a:buChar char="•"/>
            </a:pPr>
            <a:r>
              <a:rPr lang="en-US" sz="2000" dirty="0">
                <a:latin typeface="Verdana"/>
                <a:cs typeface="Verdana"/>
              </a:rPr>
              <a:t>Questions? Contact: </a:t>
            </a:r>
            <a:r>
              <a:rPr lang="en-US" sz="2000" b="1" dirty="0">
                <a:solidFill>
                  <a:srgbClr val="FF0080"/>
                </a:solidFill>
                <a:latin typeface="Verdana"/>
                <a:cs typeface="Verdana"/>
              </a:rPr>
              <a:t>[contact info]</a:t>
            </a:r>
          </a:p>
        </p:txBody>
      </p:sp>
      <p:pic>
        <p:nvPicPr>
          <p:cNvPr id="12" name="ParentPP_slide8.eps" descr="Smart Snacks regulations standardize nutrition requirements to make sure all kids have access to healthy snacks that are consistent with the nutrition education they receive, and promote overall healthy eating habits.&#10;" title="Graphic text box with picture of  Water and Banana"/>
          <p:cNvPicPr>
            <a:picLocks noChangeAspect="1"/>
          </p:cNvPicPr>
          <p:nvPr/>
        </p:nvPicPr>
        <p:blipFill rotWithShape="1">
          <a:blip r:embed="rId3" cstate="screen">
            <a:extLst>
              <a:ext uri="{28A0092B-C50C-407E-A947-70E740481C1C}">
                <a14:useLocalDpi xmlns:a14="http://schemas.microsoft.com/office/drawing/2010/main"/>
              </a:ext>
            </a:extLst>
          </a:blip>
          <a:srcRect r="6921" b="11151"/>
          <a:stretch/>
        </p:blipFill>
        <p:spPr>
          <a:xfrm>
            <a:off x="791868" y="3532647"/>
            <a:ext cx="5544020" cy="3114322"/>
          </a:xfrm>
          <a:prstGeom prst="rect">
            <a:avLst/>
          </a:prstGeom>
        </p:spPr>
      </p:pic>
      <p:pic>
        <p:nvPicPr>
          <p:cNvPr id="5" name="ParentPP_slide8b.eps" title="Graphic of vending machi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732424"/>
            <a:ext cx="2433166" cy="4131791"/>
          </a:xfrm>
          <a:prstGeom prst="rect">
            <a:avLst/>
          </a:prstGeom>
        </p:spPr>
      </p:pic>
    </p:spTree>
    <p:extLst>
      <p:ext uri="{BB962C8B-B14F-4D97-AF65-F5344CB8AC3E}">
        <p14:creationId xmlns:p14="http://schemas.microsoft.com/office/powerpoint/2010/main" val="1332838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73010"/>
            <a:ext cx="8229600" cy="1143000"/>
          </a:xfrm>
        </p:spPr>
        <p:txBody>
          <a:bodyPr>
            <a:normAutofit/>
          </a:bodyPr>
          <a:lstStyle/>
          <a:p>
            <a:r>
              <a:rPr lang="en-US" sz="6000" baseline="30000" dirty="0">
                <a:solidFill>
                  <a:schemeClr val="bg1"/>
                </a:solidFill>
              </a:rPr>
              <a:t>Keeping Fundraisers Healthy</a:t>
            </a:r>
            <a:endParaRPr lang="en-US" sz="6000" dirty="0"/>
          </a:p>
        </p:txBody>
      </p:sp>
      <p:sp>
        <p:nvSpPr>
          <p:cNvPr id="4" name="TextBox 3"/>
          <p:cNvSpPr txBox="1"/>
          <p:nvPr/>
        </p:nvSpPr>
        <p:spPr>
          <a:xfrm>
            <a:off x="445728" y="1757747"/>
            <a:ext cx="4609692" cy="2939266"/>
          </a:xfrm>
          <a:prstGeom prst="rect">
            <a:avLst/>
          </a:prstGeom>
          <a:noFill/>
        </p:spPr>
        <p:txBody>
          <a:bodyPr wrap="square" rtlCol="0">
            <a:spAutoFit/>
          </a:bodyPr>
          <a:lstStyle/>
          <a:p>
            <a:pPr marL="342900" lvl="0" indent="-342900" fontAlgn="base">
              <a:spcAft>
                <a:spcPts val="1800"/>
              </a:spcAft>
              <a:buClr>
                <a:srgbClr val="FF6600"/>
              </a:buClr>
              <a:buFont typeface="Arial"/>
              <a:buChar char="•"/>
            </a:pPr>
            <a:r>
              <a:rPr lang="en-US" sz="2000" dirty="0">
                <a:latin typeface="Verdana"/>
                <a:cs typeface="Verdana"/>
              </a:rPr>
              <a:t>At our school, we make our fundraising efforts healthy </a:t>
            </a:r>
            <a:br>
              <a:rPr lang="en-US" sz="2000" dirty="0">
                <a:latin typeface="Verdana"/>
                <a:cs typeface="Verdana"/>
              </a:rPr>
            </a:br>
            <a:r>
              <a:rPr lang="en-US" sz="2000" dirty="0">
                <a:latin typeface="Verdana"/>
                <a:cs typeface="Verdana"/>
              </a:rPr>
              <a:t>and fun, such as:</a:t>
            </a:r>
          </a:p>
          <a:p>
            <a:pPr marL="713232" lvl="0" indent="-342900" fontAlgn="base">
              <a:spcAft>
                <a:spcPts val="1800"/>
              </a:spcAft>
              <a:buClr>
                <a:srgbClr val="008000"/>
              </a:buClr>
              <a:buFont typeface="Wingdings" charset="2"/>
              <a:buChar char=""/>
            </a:pPr>
            <a:r>
              <a:rPr lang="en-US" sz="2000" dirty="0">
                <a:latin typeface="Verdana"/>
                <a:cs typeface="Verdana"/>
              </a:rPr>
              <a:t>Walk-a-thons or fun runs</a:t>
            </a:r>
          </a:p>
          <a:p>
            <a:pPr marL="713232" lvl="0" indent="-342900" fontAlgn="base">
              <a:spcAft>
                <a:spcPts val="1800"/>
              </a:spcAft>
              <a:buClr>
                <a:srgbClr val="008000"/>
              </a:buClr>
              <a:buFont typeface="Wingdings" charset="2"/>
              <a:buChar char=""/>
            </a:pPr>
            <a:r>
              <a:rPr lang="en-US" sz="2000" dirty="0">
                <a:latin typeface="Verdana"/>
                <a:cs typeface="Verdana"/>
              </a:rPr>
              <a:t>Jump-rope-a-thon, </a:t>
            </a:r>
            <a:br>
              <a:rPr lang="en-US" sz="2000" dirty="0">
                <a:latin typeface="Verdana"/>
                <a:cs typeface="Verdana"/>
              </a:rPr>
            </a:br>
            <a:r>
              <a:rPr lang="en-US" sz="2000" dirty="0">
                <a:latin typeface="Verdana"/>
                <a:cs typeface="Verdana"/>
              </a:rPr>
              <a:t>dance-off, or dance party </a:t>
            </a:r>
          </a:p>
          <a:p>
            <a:pPr marL="713232" lvl="0" indent="-342900" fontAlgn="base">
              <a:spcAft>
                <a:spcPts val="1800"/>
              </a:spcAft>
              <a:buClr>
                <a:srgbClr val="008000"/>
              </a:buClr>
              <a:buFont typeface="Wingdings" charset="2"/>
              <a:buChar char=""/>
            </a:pPr>
            <a:r>
              <a:rPr lang="en-US" sz="2000" dirty="0">
                <a:latin typeface="Verdana"/>
                <a:cs typeface="Verdana"/>
              </a:rPr>
              <a:t>Selling fruits and vegetables</a:t>
            </a:r>
          </a:p>
        </p:txBody>
      </p:sp>
      <p:pic>
        <p:nvPicPr>
          <p:cNvPr id="5" name="Picture 4" title="Graphic of girl and boy run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694" y="959933"/>
            <a:ext cx="3233753" cy="2900866"/>
          </a:xfrm>
          <a:prstGeom prst="rect">
            <a:avLst/>
          </a:prstGeom>
        </p:spPr>
      </p:pic>
      <p:sp>
        <p:nvSpPr>
          <p:cNvPr id="9" name="Rounded Rectangle 8" title="Magenta rectangle"/>
          <p:cNvSpPr/>
          <p:nvPr/>
        </p:nvSpPr>
        <p:spPr>
          <a:xfrm>
            <a:off x="1320185" y="5238750"/>
            <a:ext cx="3138129" cy="1079500"/>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81735" y="5310485"/>
            <a:ext cx="2796321" cy="923330"/>
          </a:xfrm>
          <a:prstGeom prst="rect">
            <a:avLst/>
          </a:prstGeom>
          <a:noFill/>
        </p:spPr>
        <p:txBody>
          <a:bodyPr wrap="square" rtlCol="0">
            <a:spAutoFit/>
          </a:bodyPr>
          <a:lstStyle/>
          <a:p>
            <a:pPr lvl="0" algn="ctr"/>
            <a:r>
              <a:rPr lang="en-US" dirty="0">
                <a:solidFill>
                  <a:srgbClr val="FFFFFF"/>
                </a:solidFill>
              </a:rPr>
              <a:t>Help us come up with </a:t>
            </a:r>
            <a:br>
              <a:rPr lang="en-US" dirty="0">
                <a:solidFill>
                  <a:srgbClr val="FFFFFF"/>
                </a:solidFill>
              </a:rPr>
            </a:br>
            <a:r>
              <a:rPr lang="en-US" dirty="0">
                <a:solidFill>
                  <a:srgbClr val="FFFFFF"/>
                </a:solidFill>
              </a:rPr>
              <a:t>new ideas for a healthy fundraiser!</a:t>
            </a:r>
          </a:p>
        </p:txBody>
      </p:sp>
      <p:pic>
        <p:nvPicPr>
          <p:cNvPr id="8" name="Picture 7" title="Graphic of healthy groceries"/>
          <p:cNvPicPr>
            <a:picLocks noChangeAspect="1"/>
          </p:cNvPicPr>
          <p:nvPr/>
        </p:nvPicPr>
        <p:blipFill>
          <a:blip r:embed="rId4"/>
          <a:stretch>
            <a:fillRect/>
          </a:stretch>
        </p:blipFill>
        <p:spPr>
          <a:xfrm>
            <a:off x="6346204" y="4097799"/>
            <a:ext cx="1211572" cy="2042651"/>
          </a:xfrm>
          <a:prstGeom prst="rect">
            <a:avLst/>
          </a:prstGeom>
        </p:spPr>
      </p:pic>
    </p:spTree>
    <p:extLst>
      <p:ext uri="{BB962C8B-B14F-4D97-AF65-F5344CB8AC3E}">
        <p14:creationId xmlns:p14="http://schemas.microsoft.com/office/powerpoint/2010/main" val="2224875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7099</TotalTime>
  <Words>3175</Words>
  <Application>Microsoft Office PowerPoint</Application>
  <PresentationFormat>On-screen Show (4:3)</PresentationFormat>
  <Paragraphs>325</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Our School Wellness Policy:  What Parents Need To Know </vt:lpstr>
      <vt:lpstr>Helping Kids Learn, Grow, and Be Healthy</vt:lpstr>
      <vt:lpstr>School Wellness Policy</vt:lpstr>
      <vt:lpstr>Our Wellness Policy</vt:lpstr>
      <vt:lpstr>Importance of Nutrition Education</vt:lpstr>
      <vt:lpstr>Nutrition Promotion </vt:lpstr>
      <vt:lpstr>Physical Activity &amp; Physical Education </vt:lpstr>
      <vt:lpstr>Our School Wellness Policy </vt:lpstr>
      <vt:lpstr>Keeping Fundraisers Healthy</vt:lpstr>
      <vt:lpstr>Food and Beverages Provided  (Not Sold) to Students </vt:lpstr>
      <vt:lpstr>Understanding Food and  Beverage Marketing</vt:lpstr>
      <vt:lpstr>Other School-Based Activities</vt:lpstr>
      <vt:lpstr>Wellness Committee</vt:lpstr>
      <vt:lpstr>Making It a Team Effort</vt:lpstr>
      <vt:lpstr>We Need Parents!</vt:lpstr>
      <vt:lpstr>Connecting with our  Wellness Coordinator </vt:lpstr>
      <vt:lpstr>Finding Our Wellness Policy</vt:lpstr>
      <vt:lpstr>Pop Quiz!</vt:lpstr>
      <vt:lpstr>Answers</vt:lpstr>
      <vt:lpstr>Thank you</vt:lpstr>
    </vt:vector>
  </TitlesOfParts>
  <Company>MabelZorzano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Mabel Zorzano</dc:creator>
  <cp:lastModifiedBy>Krepp, Erica - FNS</cp:lastModifiedBy>
  <cp:revision>227</cp:revision>
  <cp:lastPrinted>2016-09-06T17:53:19Z</cp:lastPrinted>
  <dcterms:created xsi:type="dcterms:W3CDTF">2016-08-08T21:02:16Z</dcterms:created>
  <dcterms:modified xsi:type="dcterms:W3CDTF">2016-11-01T16:54:32Z</dcterms:modified>
</cp:coreProperties>
</file>